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3.jpg" ContentType="image/jpg"/>
  <Override PartName="/ppt/media/image14.jpg" ContentType="image/jpg"/>
  <Override PartName="/ppt/media/image15.jpg" ContentType="image/jpg"/>
  <Override PartName="/ppt/media/image16.jpg" ContentType="image/jpg"/>
  <Override PartName="/ppt/media/image17.jpg" ContentType="image/jpg"/>
  <Override PartName="/ppt/media/image18.jpg" ContentType="image/jpg"/>
  <Override PartName="/ppt/media/image19.jpg" ContentType="image/jpg"/>
  <Override PartName="/ppt/media/image20.jpg" ContentType="image/jpg"/>
  <Override PartName="/ppt/media/image21.jpg" ContentType="image/jpg"/>
  <Override PartName="/ppt/media/image22.jpg" ContentType="image/jpg"/>
  <Override PartName="/ppt/media/image23.jpg" ContentType="image/jpg"/>
  <Override PartName="/ppt/media/image24.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7.jpg" ContentType="image/jpg"/>
  <Override PartName="/ppt/media/image38.jpg" ContentType="image/jpg"/>
  <Override PartName="/ppt/media/image39.jpg" ContentType="image/jpg"/>
  <Override PartName="/ppt/media/image40.jpg" ContentType="image/jpg"/>
  <Override PartName="/ppt/media/image4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80" r:id="rId2"/>
    <p:sldId id="281" r:id="rId3"/>
    <p:sldId id="282" r:id="rId4"/>
    <p:sldId id="283" r:id="rId5"/>
    <p:sldId id="269" r:id="rId6"/>
    <p:sldId id="259" r:id="rId7"/>
    <p:sldId id="463" r:id="rId8"/>
    <p:sldId id="464" r:id="rId9"/>
    <p:sldId id="465" r:id="rId10"/>
    <p:sldId id="466" r:id="rId11"/>
    <p:sldId id="467" r:id="rId12"/>
    <p:sldId id="468" r:id="rId13"/>
    <p:sldId id="481" r:id="rId14"/>
    <p:sldId id="482" r:id="rId15"/>
    <p:sldId id="483" r:id="rId16"/>
    <p:sldId id="484" r:id="rId17"/>
    <p:sldId id="485" r:id="rId18"/>
    <p:sldId id="486" r:id="rId19"/>
    <p:sldId id="487" r:id="rId20"/>
    <p:sldId id="488" r:id="rId21"/>
    <p:sldId id="489" r:id="rId22"/>
    <p:sldId id="490" r:id="rId23"/>
    <p:sldId id="491" r:id="rId24"/>
    <p:sldId id="492" r:id="rId25"/>
    <p:sldId id="493" r:id="rId26"/>
    <p:sldId id="494" r:id="rId27"/>
    <p:sldId id="469" r:id="rId28"/>
    <p:sldId id="470" r:id="rId29"/>
    <p:sldId id="471" r:id="rId30"/>
    <p:sldId id="472" r:id="rId31"/>
    <p:sldId id="473" r:id="rId32"/>
    <p:sldId id="474" r:id="rId33"/>
    <p:sldId id="495" r:id="rId34"/>
    <p:sldId id="496" r:id="rId35"/>
    <p:sldId id="497" r:id="rId36"/>
    <p:sldId id="498" r:id="rId37"/>
    <p:sldId id="499" r:id="rId38"/>
    <p:sldId id="500" r:id="rId39"/>
    <p:sldId id="475" r:id="rId40"/>
    <p:sldId id="476" r:id="rId41"/>
    <p:sldId id="477" r:id="rId42"/>
    <p:sldId id="478" r:id="rId43"/>
    <p:sldId id="479" r:id="rId44"/>
    <p:sldId id="480" r:id="rId45"/>
    <p:sldId id="457" r:id="rId46"/>
    <p:sldId id="294" r:id="rId47"/>
    <p:sldId id="286" r:id="rId48"/>
    <p:sldId id="265" r:id="rId49"/>
    <p:sldId id="276" r:id="rId50"/>
    <p:sldId id="271" r:id="rId51"/>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F99"/>
    <a:srgbClr val="013889"/>
    <a:srgbClr val="D40257"/>
    <a:srgbClr val="002864"/>
    <a:srgbClr val="FD418D"/>
    <a:srgbClr val="001C46"/>
    <a:srgbClr val="FF2D78"/>
    <a:srgbClr val="150060"/>
    <a:srgbClr val="FF2573"/>
    <a:srgbClr val="014C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60"/>
  </p:normalViewPr>
  <p:slideViewPr>
    <p:cSldViewPr snapToGrid="0">
      <p:cViewPr varScale="1">
        <p:scale>
          <a:sx n="80" d="100"/>
          <a:sy n="80" d="100"/>
        </p:scale>
        <p:origin x="1651" y="-5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19/03/2023</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3/19/2023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3/19/2023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3/19/2023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3/19/2023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3/19/2023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jpg"/><Relationship Id="rId3" Type="http://schemas.openxmlformats.org/officeDocument/2006/relationships/image" Target="../media/image11.png"/><Relationship Id="rId7" Type="http://schemas.openxmlformats.org/officeDocument/2006/relationships/image" Target="../media/image16.jpg"/><Relationship Id="rId12" Type="http://schemas.openxmlformats.org/officeDocument/2006/relationships/image" Target="../media/image21.jp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5" Type="http://schemas.openxmlformats.org/officeDocument/2006/relationships/image" Target="../media/image2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 Id="rId1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CLASES/Regalo_elfuturodelosdatos/Dashboard%20Power%20BI%2030%20minutos.pdf" TargetMode="External"/><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www.facebook.com/zuck"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www.ninjaone.com/es/blog/mejore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6.jp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hyperlink" Target="../../CLASES/SCRUM/SCRUMstudyScrumPresentation_SFCTraining-Spanish.pdf"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hyperlink" Target="../../CLASES/U%20Sanjose/GERENCIA%20Y%20GESTION%20TI%20-%20AUDITORIA%20DE%20SISTEMAS/scrum_manager.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jp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1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INICIO</a:t>
            </a:r>
          </a:p>
          <a:p>
            <a:pPr algn="ctr"/>
            <a:r>
              <a:rPr lang="es-MX" sz="2800" dirty="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
        <p:nvSpPr>
          <p:cNvPr id="2" name="CuadroTexto 1">
            <a:extLst>
              <a:ext uri="{FF2B5EF4-FFF2-40B4-BE49-F238E27FC236}">
                <a16:creationId xmlns:a16="http://schemas.microsoft.com/office/drawing/2014/main" id="{20E22B37-09F7-9A17-818B-BF58A0114A7B}"/>
              </a:ext>
            </a:extLst>
          </p:cNvPr>
          <p:cNvSpPr txBox="1"/>
          <p:nvPr/>
        </p:nvSpPr>
        <p:spPr>
          <a:xfrm>
            <a:off x="181254" y="5794849"/>
            <a:ext cx="4556349" cy="1231106"/>
          </a:xfrm>
          <a:prstGeom prst="rect">
            <a:avLst/>
          </a:prstGeom>
          <a:noFill/>
        </p:spPr>
        <p:txBody>
          <a:bodyPr wrap="square">
            <a:spAutoFit/>
          </a:bodyPr>
          <a:lstStyle/>
          <a:p>
            <a:pPr algn="ctr"/>
            <a:r>
              <a:rPr lang="es-419" sz="1400" b="1" dirty="0">
                <a:solidFill>
                  <a:schemeClr val="bg1"/>
                </a:solidFill>
                <a:latin typeface="Century Gothic" panose="020B0502020202020204" pitchFamily="34" charset="0"/>
              </a:rPr>
              <a:t>GERENCIA Y GESTION DE T.I//GESTION DE T.I ENTRENAMIENTO</a:t>
            </a:r>
          </a:p>
          <a:p>
            <a:pPr algn="ctr"/>
            <a:endParaRPr lang="es-419" sz="1400" b="1" dirty="0">
              <a:solidFill>
                <a:schemeClr val="bg1"/>
              </a:solidFill>
              <a:latin typeface="Century Gothic" panose="020B0502020202020204" pitchFamily="34" charset="0"/>
            </a:endParaRPr>
          </a:p>
          <a:p>
            <a:pPr algn="ctr"/>
            <a:endParaRPr lang="es-419" sz="1400" b="1" dirty="0">
              <a:solidFill>
                <a:schemeClr val="bg1"/>
              </a:solidFill>
              <a:latin typeface="Century Gothic" panose="020B0502020202020204" pitchFamily="34" charset="0"/>
            </a:endParaRPr>
          </a:p>
          <a:p>
            <a:pPr algn="ctr"/>
            <a:endParaRPr lang="es-419" b="1" dirty="0">
              <a:solidFill>
                <a:schemeClr val="bg1"/>
              </a:solidFill>
            </a:endParaRPr>
          </a:p>
        </p:txBody>
      </p:sp>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Elipse 2">
            <a:extLst>
              <a:ext uri="{FF2B5EF4-FFF2-40B4-BE49-F238E27FC236}">
                <a16:creationId xmlns:a16="http://schemas.microsoft.com/office/drawing/2014/main" id="{1CDED9CE-4234-7710-5310-207FEEC0AB1A}"/>
              </a:ext>
            </a:extLst>
          </p:cNvPr>
          <p:cNvSpPr/>
          <p:nvPr/>
        </p:nvSpPr>
        <p:spPr>
          <a:xfrm>
            <a:off x="377770" y="1851267"/>
            <a:ext cx="3313967" cy="3130062"/>
          </a:xfrm>
          <a:prstGeom prst="ellips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3F99"/>
              </a:solidFill>
              <a:latin typeface="Century Gothic" panose="020B0502020202020204" pitchFamily="34" charset="0"/>
            </a:endParaRPr>
          </a:p>
        </p:txBody>
      </p:sp>
      <p:pic>
        <p:nvPicPr>
          <p:cNvPr id="4" name="Imagen 3">
            <a:extLst>
              <a:ext uri="{FF2B5EF4-FFF2-40B4-BE49-F238E27FC236}">
                <a16:creationId xmlns:a16="http://schemas.microsoft.com/office/drawing/2014/main" id="{6485F910-D088-2BE5-CA9D-9FA7C336FAA1}"/>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898" b="66525" l="35881" r="64119"/>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5" name="CuadroTexto 4">
            <a:extLst>
              <a:ext uri="{FF2B5EF4-FFF2-40B4-BE49-F238E27FC236}">
                <a16:creationId xmlns:a16="http://schemas.microsoft.com/office/drawing/2014/main" id="{71E04630-EFB7-4F47-CBFA-04C52EB80276}"/>
              </a:ext>
            </a:extLst>
          </p:cNvPr>
          <p:cNvSpPr txBox="1"/>
          <p:nvPr/>
        </p:nvSpPr>
        <p:spPr>
          <a:xfrm>
            <a:off x="1509692" y="200302"/>
            <a:ext cx="5805507"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b="1" kern="1200" dirty="0">
                <a:solidFill>
                  <a:srgbClr val="013F99"/>
                </a:solidFill>
                <a:latin typeface="Century Gothic" panose="020B0502020202020204" pitchFamily="34" charset="0"/>
                <a:ea typeface="+mj-ea"/>
                <a:cs typeface="Arial" panose="020B0604020202020204" pitchFamily="34" charset="0"/>
              </a:rPr>
              <a:t>Gestion de TI- </a:t>
            </a:r>
            <a:r>
              <a:rPr lang="en-US" sz="2000" b="1" kern="1200" dirty="0" err="1">
                <a:solidFill>
                  <a:srgbClr val="013F99"/>
                </a:solidFill>
                <a:latin typeface="Century Gothic" panose="020B0502020202020204" pitchFamily="34" charset="0"/>
                <a:ea typeface="+mj-ea"/>
                <a:cs typeface="Arial" panose="020B0604020202020204" pitchFamily="34" charset="0"/>
              </a:rPr>
              <a:t>Entrenamiento</a:t>
            </a:r>
            <a:endParaRPr lang="en-US" sz="2000" b="1" kern="1200" dirty="0">
              <a:solidFill>
                <a:srgbClr val="013F99"/>
              </a:solidFill>
              <a:latin typeface="Century Gothic" panose="020B0502020202020204" pitchFamily="34" charset="0"/>
              <a:ea typeface="+mj-ea"/>
              <a:cs typeface="Arial" panose="020B0604020202020204" pitchFamily="34" charset="0"/>
            </a:endParaRPr>
          </a:p>
        </p:txBody>
      </p:sp>
      <p:sp>
        <p:nvSpPr>
          <p:cNvPr id="6" name="CuadroTexto 5">
            <a:extLst>
              <a:ext uri="{FF2B5EF4-FFF2-40B4-BE49-F238E27FC236}">
                <a16:creationId xmlns:a16="http://schemas.microsoft.com/office/drawing/2014/main" id="{FA2B63A1-15D8-F490-C7F0-D14CCA8E301F}"/>
              </a:ext>
            </a:extLst>
          </p:cNvPr>
          <p:cNvSpPr txBox="1"/>
          <p:nvPr/>
        </p:nvSpPr>
        <p:spPr>
          <a:xfrm>
            <a:off x="873638" y="1449970"/>
            <a:ext cx="7460737" cy="307777"/>
          </a:xfrm>
          <a:prstGeom prst="rect">
            <a:avLst/>
          </a:prstGeom>
          <a:noFill/>
        </p:spPr>
        <p:txBody>
          <a:bodyPr wrap="square">
            <a:spAutoFit/>
          </a:bodyPr>
          <a:lstStyle/>
          <a:p>
            <a:pPr algn="l"/>
            <a:endParaRPr lang="es-MX" sz="1400" b="0" i="0" dirty="0">
              <a:solidFill>
                <a:srgbClr val="013F99"/>
              </a:solidFill>
              <a:effectLst/>
              <a:latin typeface="Century Gothic" panose="020B0502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654DFDC9-7DA1-D9D7-3E3C-AB3A06C3A1A3}"/>
              </a:ext>
            </a:extLst>
          </p:cNvPr>
          <p:cNvSpPr txBox="1"/>
          <p:nvPr/>
        </p:nvSpPr>
        <p:spPr>
          <a:xfrm>
            <a:off x="506261" y="1449970"/>
            <a:ext cx="8004363" cy="3600986"/>
          </a:xfrm>
          <a:prstGeom prst="rect">
            <a:avLst/>
          </a:prstGeom>
          <a:noFill/>
        </p:spPr>
        <p:txBody>
          <a:bodyPr wrap="square">
            <a:spAutoFit/>
          </a:bodyPr>
          <a:lstStyle/>
          <a:p>
            <a:pPr algn="just"/>
            <a:r>
              <a:rPr lang="es-MX" sz="1200" b="0" i="0" dirty="0">
                <a:solidFill>
                  <a:srgbClr val="013F99"/>
                </a:solidFill>
                <a:effectLst/>
                <a:latin typeface="Century Gothic" panose="020B0502020202020204" pitchFamily="34" charset="0"/>
                <a:cs typeface="Arial" panose="020B0604020202020204" pitchFamily="34" charset="0"/>
              </a:rPr>
              <a:t>Los efectos de los entrenamientos de TI</a:t>
            </a:r>
          </a:p>
          <a:p>
            <a:pPr algn="just"/>
            <a:endParaRPr lang="es-MX" sz="1200" b="0" i="0" dirty="0">
              <a:solidFill>
                <a:srgbClr val="013F99"/>
              </a:solidFill>
              <a:effectLst/>
              <a:latin typeface="Century Gothic" panose="020B0502020202020204" pitchFamily="34" charset="0"/>
              <a:cs typeface="Arial" panose="020B0604020202020204" pitchFamily="34" charset="0"/>
            </a:endParaRPr>
          </a:p>
          <a:p>
            <a:pPr algn="just"/>
            <a:r>
              <a:rPr lang="es-MX" sz="1200" b="0" i="0" dirty="0">
                <a:solidFill>
                  <a:srgbClr val="013F99"/>
                </a:solidFill>
                <a:effectLst/>
                <a:latin typeface="Century Gothic" panose="020B0502020202020204" pitchFamily="34" charset="0"/>
                <a:cs typeface="Arial" panose="020B0604020202020204" pitchFamily="34" charset="0"/>
              </a:rPr>
              <a:t>Si los entrenamientos deben expandir el potencial técnico del equipo y al mismo tiempo dar </a:t>
            </a:r>
            <a:r>
              <a:rPr lang="es-MX" sz="1200" b="0" i="0" dirty="0" err="1">
                <a:solidFill>
                  <a:srgbClr val="013F99"/>
                </a:solidFill>
                <a:effectLst/>
                <a:latin typeface="Century Gothic" panose="020B0502020202020204" pitchFamily="34" charset="0"/>
                <a:cs typeface="Arial" panose="020B0604020202020204" pitchFamily="34" charset="0"/>
              </a:rPr>
              <a:t>insights</a:t>
            </a:r>
            <a:r>
              <a:rPr lang="es-MX" sz="1200" b="0" i="0" dirty="0">
                <a:solidFill>
                  <a:srgbClr val="013F99"/>
                </a:solidFill>
                <a:effectLst/>
                <a:latin typeface="Century Gothic" panose="020B0502020202020204" pitchFamily="34" charset="0"/>
                <a:cs typeface="Arial" panose="020B0604020202020204" pitchFamily="34" charset="0"/>
              </a:rPr>
              <a:t> para que ese aprendizaje sea colocado en práctica de forma simple y perceptible en los servicios de TI. ¿En cuál de ellos invertir?</a:t>
            </a:r>
          </a:p>
          <a:p>
            <a:pPr algn="just"/>
            <a:r>
              <a:rPr lang="es-MX" sz="1200" b="0" i="0" dirty="0">
                <a:solidFill>
                  <a:srgbClr val="013F99"/>
                </a:solidFill>
                <a:effectLst/>
                <a:latin typeface="Century Gothic" panose="020B0502020202020204" pitchFamily="34" charset="0"/>
                <a:cs typeface="Arial" panose="020B0604020202020204" pitchFamily="34" charset="0"/>
              </a:rPr>
              <a:t>Obviamente la escoja debe ser tomada considerando los servicios que el TI ofrece y gerencia, bien como sus funciones estratégicas de gestión. Una empresa de </a:t>
            </a:r>
            <a:r>
              <a:rPr lang="es-MX" sz="1200" b="0" i="0" dirty="0" err="1">
                <a:solidFill>
                  <a:srgbClr val="013F99"/>
                </a:solidFill>
                <a:effectLst/>
                <a:latin typeface="Century Gothic" panose="020B0502020202020204" pitchFamily="34" charset="0"/>
                <a:cs typeface="Arial" panose="020B0604020202020204" pitchFamily="34" charset="0"/>
              </a:rPr>
              <a:t>help</a:t>
            </a:r>
            <a:r>
              <a:rPr lang="es-MX" sz="1200" b="0" i="0" dirty="0">
                <a:solidFill>
                  <a:srgbClr val="013F99"/>
                </a:solidFill>
                <a:effectLst/>
                <a:latin typeface="Century Gothic" panose="020B0502020202020204" pitchFamily="34" charset="0"/>
                <a:cs typeface="Arial" panose="020B0604020202020204" pitchFamily="34" charset="0"/>
              </a:rPr>
              <a:t> </a:t>
            </a:r>
            <a:r>
              <a:rPr lang="es-MX" sz="1200" b="0" i="0" dirty="0" err="1">
                <a:solidFill>
                  <a:srgbClr val="013F99"/>
                </a:solidFill>
                <a:effectLst/>
                <a:latin typeface="Century Gothic" panose="020B0502020202020204" pitchFamily="34" charset="0"/>
                <a:cs typeface="Arial" panose="020B0604020202020204" pitchFamily="34" charset="0"/>
              </a:rPr>
              <a:t>desk</a:t>
            </a:r>
            <a:r>
              <a:rPr lang="es-MX" sz="1200" b="0" i="0" dirty="0">
                <a:solidFill>
                  <a:srgbClr val="013F99"/>
                </a:solidFill>
                <a:effectLst/>
                <a:latin typeface="Century Gothic" panose="020B0502020202020204" pitchFamily="34" charset="0"/>
                <a:cs typeface="Arial" panose="020B0604020202020204" pitchFamily="34" charset="0"/>
              </a:rPr>
              <a:t>, por ejemplo, normalmente actúa con los principios de gerenciamiento de proyectos. En ese escenario, entrenamiento y certificación PMP pueden agregar más conocimiento y valor.</a:t>
            </a:r>
          </a:p>
          <a:p>
            <a:pPr algn="just"/>
            <a:endParaRPr lang="es-MX" sz="1200" b="0" i="0" dirty="0">
              <a:solidFill>
                <a:srgbClr val="013F99"/>
              </a:solidFill>
              <a:effectLst/>
              <a:latin typeface="Century Gothic" panose="020B0502020202020204" pitchFamily="34" charset="0"/>
              <a:cs typeface="Arial" panose="020B0604020202020204" pitchFamily="34" charset="0"/>
            </a:endParaRPr>
          </a:p>
          <a:p>
            <a:pPr algn="just"/>
            <a:r>
              <a:rPr lang="es-MX" sz="1200" b="0" i="0" dirty="0">
                <a:solidFill>
                  <a:srgbClr val="013F99"/>
                </a:solidFill>
                <a:effectLst/>
                <a:latin typeface="Century Gothic" panose="020B0502020202020204" pitchFamily="34" charset="0"/>
                <a:cs typeface="Arial" panose="020B0604020202020204" pitchFamily="34" charset="0"/>
              </a:rPr>
              <a:t>Por lo tanto, algunos de ellos demandan grandes inversiones,</a:t>
            </a:r>
          </a:p>
          <a:p>
            <a:pPr algn="just"/>
            <a:r>
              <a:rPr lang="es-MX" sz="1200" b="0" i="0" dirty="0">
                <a:solidFill>
                  <a:srgbClr val="013F99"/>
                </a:solidFill>
                <a:effectLst/>
                <a:latin typeface="Century Gothic" panose="020B0502020202020204" pitchFamily="34" charset="0"/>
                <a:cs typeface="Arial" panose="020B0604020202020204" pitchFamily="34" charset="0"/>
              </a:rPr>
              <a:t>.</a:t>
            </a:r>
          </a:p>
          <a:p>
            <a:pPr algn="just"/>
            <a:r>
              <a:rPr lang="es-MX" sz="1200" b="0" i="0" dirty="0">
                <a:solidFill>
                  <a:srgbClr val="013F99"/>
                </a:solidFill>
                <a:effectLst/>
                <a:latin typeface="Century Gothic" panose="020B0502020202020204" pitchFamily="34" charset="0"/>
                <a:cs typeface="Arial" panose="020B0604020202020204" pitchFamily="34" charset="0"/>
              </a:rPr>
              <a:t>Del punto de vista motivacional, entrenamientos son considerados beneficios de la empresa para sus profesionales. Por eso, deben ser ofrecidos para aquellos que demuestran además de mayor potencial técnico y comprometimiento con los objetivos del negocio.</a:t>
            </a:r>
          </a:p>
          <a:p>
            <a:pPr algn="just"/>
            <a:r>
              <a:rPr lang="es-MX" sz="1200" b="0" i="0" dirty="0">
                <a:solidFill>
                  <a:srgbClr val="013F99"/>
                </a:solidFill>
                <a:effectLst/>
                <a:latin typeface="Century Gothic" panose="020B0502020202020204" pitchFamily="34" charset="0"/>
                <a:cs typeface="Arial" panose="020B0604020202020204" pitchFamily="34" charset="0"/>
              </a:rPr>
              <a:t>Además de los entrenamientos de TI, cursos de gestión de relación y atención al cliente, por más básicos que sean, también pueden contribuir para mejorar los servicios del sector. En el caso, la propia empresa puede desarrollar el contenido y conducir las clases, garantiendo que un padrón de calidad sea contribuido y que la dinámica del propio negocio personalicé el aprendizaje.</a:t>
            </a:r>
          </a:p>
        </p:txBody>
      </p:sp>
    </p:spTree>
    <p:extLst>
      <p:ext uri="{BB962C8B-B14F-4D97-AF65-F5344CB8AC3E}">
        <p14:creationId xmlns:p14="http://schemas.microsoft.com/office/powerpoint/2010/main" val="173706982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CuadroTexto 2">
            <a:extLst>
              <a:ext uri="{FF2B5EF4-FFF2-40B4-BE49-F238E27FC236}">
                <a16:creationId xmlns:a16="http://schemas.microsoft.com/office/drawing/2014/main" id="{D73CE558-6183-A9C8-91A6-A05FB826FD4B}"/>
              </a:ext>
            </a:extLst>
          </p:cNvPr>
          <p:cNvSpPr txBox="1"/>
          <p:nvPr/>
        </p:nvSpPr>
        <p:spPr>
          <a:xfrm>
            <a:off x="873638" y="1449970"/>
            <a:ext cx="7460737" cy="307777"/>
          </a:xfrm>
          <a:prstGeom prst="rect">
            <a:avLst/>
          </a:prstGeom>
          <a:noFill/>
        </p:spPr>
        <p:txBody>
          <a:bodyPr wrap="square">
            <a:spAutoFit/>
          </a:bodyPr>
          <a:lstStyle/>
          <a:p>
            <a:pPr algn="l"/>
            <a:endParaRPr lang="es-MX" sz="1400" b="0" i="0" dirty="0">
              <a:solidFill>
                <a:srgbClr val="013F99"/>
              </a:solidFill>
              <a:effectLst/>
              <a:latin typeface="Century Gothic" panose="020B0502020202020204" pitchFamily="34" charset="0"/>
              <a:cs typeface="Arial" panose="020B0604020202020204" pitchFamily="34" charset="0"/>
            </a:endParaRPr>
          </a:p>
        </p:txBody>
      </p:sp>
      <p:graphicFrame>
        <p:nvGraphicFramePr>
          <p:cNvPr id="4" name="object 5">
            <a:extLst>
              <a:ext uri="{FF2B5EF4-FFF2-40B4-BE49-F238E27FC236}">
                <a16:creationId xmlns:a16="http://schemas.microsoft.com/office/drawing/2014/main" id="{D5B7570F-06F8-FF02-C4CB-4ACFC769903F}"/>
              </a:ext>
            </a:extLst>
          </p:cNvPr>
          <p:cNvGraphicFramePr>
            <a:graphicFrameLocks noGrp="1"/>
          </p:cNvGraphicFramePr>
          <p:nvPr>
            <p:extLst>
              <p:ext uri="{D42A27DB-BD31-4B8C-83A1-F6EECF244321}">
                <p14:modId xmlns:p14="http://schemas.microsoft.com/office/powerpoint/2010/main" val="3346614268"/>
              </p:ext>
            </p:extLst>
          </p:nvPr>
        </p:nvGraphicFramePr>
        <p:xfrm>
          <a:off x="755374" y="778235"/>
          <a:ext cx="7064640" cy="3338501"/>
        </p:xfrm>
        <a:graphic>
          <a:graphicData uri="http://schemas.openxmlformats.org/drawingml/2006/table">
            <a:tbl>
              <a:tblPr firstRow="1" bandRow="1">
                <a:tableStyleId>{2D5ABB26-0587-4C30-8999-92F81FD0307C}</a:tableStyleId>
              </a:tblPr>
              <a:tblGrid>
                <a:gridCol w="4272820">
                  <a:extLst>
                    <a:ext uri="{9D8B030D-6E8A-4147-A177-3AD203B41FA5}">
                      <a16:colId xmlns:a16="http://schemas.microsoft.com/office/drawing/2014/main" val="20000"/>
                    </a:ext>
                  </a:extLst>
                </a:gridCol>
                <a:gridCol w="2791820">
                  <a:extLst>
                    <a:ext uri="{9D8B030D-6E8A-4147-A177-3AD203B41FA5}">
                      <a16:colId xmlns:a16="http://schemas.microsoft.com/office/drawing/2014/main" val="20001"/>
                    </a:ext>
                  </a:extLst>
                </a:gridCol>
              </a:tblGrid>
              <a:tr h="257228">
                <a:tc>
                  <a:txBody>
                    <a:bodyPr/>
                    <a:lstStyle/>
                    <a:p>
                      <a:pPr marL="635" algn="ctr">
                        <a:lnSpc>
                          <a:spcPts val="1220"/>
                        </a:lnSpc>
                      </a:pPr>
                      <a:r>
                        <a:rPr sz="1400" spc="-5" dirty="0">
                          <a:latin typeface="Arial" panose="020B0604020202020204" pitchFamily="34" charset="0"/>
                          <a:cs typeface="Arial" panose="020B0604020202020204" pitchFamily="34" charset="0"/>
                        </a:rPr>
                        <a:t>Entrenamiento</a:t>
                      </a:r>
                      <a:endParaRPr sz="1400" dirty="0">
                        <a:latin typeface="Arial" panose="020B0604020202020204" pitchFamily="34" charset="0"/>
                        <a:cs typeface="Arial" panose="020B0604020202020204" pitchFamily="34" charset="0"/>
                      </a:endParaRPr>
                    </a:p>
                  </a:txBody>
                  <a:tcPr marL="0" marR="0" marT="0" marB="0">
                    <a:lnB w="38100">
                      <a:solidFill>
                        <a:srgbClr val="4F81BC"/>
                      </a:solidFill>
                      <a:prstDash val="solid"/>
                    </a:lnB>
                  </a:tcPr>
                </a:tc>
                <a:tc>
                  <a:txBody>
                    <a:bodyPr/>
                    <a:lstStyle/>
                    <a:p>
                      <a:pPr algn="ctr">
                        <a:lnSpc>
                          <a:spcPts val="1220"/>
                        </a:lnSpc>
                      </a:pPr>
                      <a:r>
                        <a:rPr sz="1100" spc="-5" dirty="0">
                          <a:latin typeface="Arial MT"/>
                          <a:cs typeface="Arial MT"/>
                        </a:rPr>
                        <a:t>Frecuencia</a:t>
                      </a:r>
                      <a:endParaRPr sz="1100">
                        <a:latin typeface="Arial MT"/>
                        <a:cs typeface="Arial MT"/>
                      </a:endParaRPr>
                    </a:p>
                  </a:txBody>
                  <a:tcPr marL="0" marR="0" marT="0" marB="0">
                    <a:lnB w="38100">
                      <a:solidFill>
                        <a:srgbClr val="4F81BC"/>
                      </a:solidFill>
                      <a:prstDash val="solid"/>
                    </a:lnB>
                  </a:tcPr>
                </a:tc>
                <a:extLst>
                  <a:ext uri="{0D108BD9-81ED-4DB2-BD59-A6C34878D82A}">
                    <a16:rowId xmlns:a16="http://schemas.microsoft.com/office/drawing/2014/main" val="10000"/>
                  </a:ext>
                </a:extLst>
              </a:tr>
              <a:tr h="741426">
                <a:tc>
                  <a:txBody>
                    <a:bodyPr/>
                    <a:lstStyle/>
                    <a:p>
                      <a:pPr marL="68580">
                        <a:lnSpc>
                          <a:spcPct val="100000"/>
                        </a:lnSpc>
                        <a:spcBef>
                          <a:spcPts val="70"/>
                        </a:spcBef>
                        <a:tabLst>
                          <a:tab pos="1165225" algn="l"/>
                          <a:tab pos="1460500" algn="l"/>
                          <a:tab pos="1826260" algn="l"/>
                          <a:tab pos="2517775" algn="l"/>
                          <a:tab pos="2846705" algn="l"/>
                          <a:tab pos="3265804" algn="l"/>
                        </a:tabLst>
                      </a:pPr>
                      <a:r>
                        <a:rPr sz="1400" spc="-5" dirty="0">
                          <a:latin typeface="Arial" panose="020B0604020202020204" pitchFamily="34" charset="0"/>
                          <a:cs typeface="Arial" panose="020B0604020202020204" pitchFamily="34" charset="0"/>
                        </a:rPr>
                        <a:t>Capacitaciones	de	tipo	recorrido	del	Plan	de</a:t>
                      </a:r>
                      <a:endParaRPr sz="1400" dirty="0">
                        <a:latin typeface="Arial" panose="020B0604020202020204" pitchFamily="34" charset="0"/>
                        <a:cs typeface="Arial" panose="020B0604020202020204" pitchFamily="34" charset="0"/>
                      </a:endParaRPr>
                    </a:p>
                    <a:p>
                      <a:pPr marL="68580" marR="63500">
                        <a:lnSpc>
                          <a:spcPct val="143600"/>
                        </a:lnSpc>
                      </a:pPr>
                      <a:r>
                        <a:rPr sz="1400" spc="-5" dirty="0">
                          <a:latin typeface="Arial" panose="020B0604020202020204" pitchFamily="34" charset="0"/>
                          <a:cs typeface="Arial" panose="020B0604020202020204" pitchFamily="34" charset="0"/>
                        </a:rPr>
                        <a:t>Continuidad</a:t>
                      </a:r>
                      <a:r>
                        <a:rPr sz="1400" spc="2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con</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el</a:t>
                      </a:r>
                      <a:r>
                        <a:rPr sz="1400" spc="1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fin</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de</a:t>
                      </a:r>
                      <a:r>
                        <a:rPr sz="1400"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comprobar</a:t>
                      </a:r>
                      <a:r>
                        <a:rPr sz="1400" spc="3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la</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efectividad</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del </a:t>
                      </a:r>
                      <a:r>
                        <a:rPr sz="1400" spc="-29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plan </a:t>
                      </a:r>
                      <a:r>
                        <a:rPr sz="1400" dirty="0">
                          <a:latin typeface="Arial" panose="020B0604020202020204" pitchFamily="34" charset="0"/>
                          <a:cs typeface="Arial" panose="020B0604020202020204" pitchFamily="34" charset="0"/>
                        </a:rPr>
                        <a:t>y</a:t>
                      </a:r>
                      <a:r>
                        <a:rPr sz="1400"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revisar</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roles</a:t>
                      </a:r>
                      <a:r>
                        <a:rPr sz="1400" dirty="0">
                          <a:latin typeface="Arial" panose="020B0604020202020204" pitchFamily="34" charset="0"/>
                          <a:cs typeface="Arial" panose="020B0604020202020204" pitchFamily="34" charset="0"/>
                        </a:rPr>
                        <a:t> y</a:t>
                      </a:r>
                      <a:r>
                        <a:rPr sz="1400" spc="-5" dirty="0">
                          <a:latin typeface="Arial" panose="020B0604020202020204" pitchFamily="34" charset="0"/>
                          <a:cs typeface="Arial" panose="020B0604020202020204" pitchFamily="34" charset="0"/>
                        </a:rPr>
                        <a:t> responsabilidades</a:t>
                      </a:r>
                      <a:endParaRPr sz="1400" dirty="0">
                        <a:latin typeface="Arial" panose="020B0604020202020204" pitchFamily="34" charset="0"/>
                        <a:cs typeface="Arial" panose="020B0604020202020204" pitchFamily="34" charset="0"/>
                      </a:endParaRPr>
                    </a:p>
                  </a:txBody>
                  <a:tcPr marL="0" marR="0" marT="8890" marB="0">
                    <a:lnR w="12700">
                      <a:solidFill>
                        <a:srgbClr val="4F81BC"/>
                      </a:solidFill>
                      <a:prstDash val="solid"/>
                    </a:lnR>
                    <a:lnT w="38100">
                      <a:solidFill>
                        <a:srgbClr val="4F81BC"/>
                      </a:solidFill>
                      <a:prstDash val="solid"/>
                    </a:lnT>
                  </a:tcPr>
                </a:tc>
                <a:tc>
                  <a:txBody>
                    <a:bodyPr/>
                    <a:lstStyle/>
                    <a:p>
                      <a:pPr marL="66675">
                        <a:lnSpc>
                          <a:spcPct val="100000"/>
                        </a:lnSpc>
                        <a:spcBef>
                          <a:spcPts val="70"/>
                        </a:spcBef>
                      </a:pPr>
                      <a:r>
                        <a:rPr sz="1100" spc="-5" dirty="0">
                          <a:latin typeface="Arial MT"/>
                          <a:cs typeface="Arial MT"/>
                        </a:rPr>
                        <a:t>Una</a:t>
                      </a:r>
                      <a:r>
                        <a:rPr sz="1100" spc="-20" dirty="0">
                          <a:latin typeface="Arial MT"/>
                          <a:cs typeface="Arial MT"/>
                        </a:rPr>
                        <a:t> </a:t>
                      </a:r>
                      <a:r>
                        <a:rPr sz="1100" spc="-5" dirty="0">
                          <a:latin typeface="Arial MT"/>
                          <a:cs typeface="Arial MT"/>
                        </a:rPr>
                        <a:t>vez</a:t>
                      </a:r>
                      <a:r>
                        <a:rPr sz="1100" spc="-25" dirty="0">
                          <a:latin typeface="Arial MT"/>
                          <a:cs typeface="Arial MT"/>
                        </a:rPr>
                        <a:t> </a:t>
                      </a:r>
                      <a:r>
                        <a:rPr sz="1100" spc="-5" dirty="0">
                          <a:latin typeface="Arial MT"/>
                          <a:cs typeface="Arial MT"/>
                        </a:rPr>
                        <a:t>al</a:t>
                      </a:r>
                      <a:r>
                        <a:rPr sz="1100" spc="-25" dirty="0">
                          <a:latin typeface="Arial MT"/>
                          <a:cs typeface="Arial MT"/>
                        </a:rPr>
                        <a:t> </a:t>
                      </a:r>
                      <a:r>
                        <a:rPr sz="1100" spc="-5" dirty="0">
                          <a:latin typeface="Arial MT"/>
                          <a:cs typeface="Arial MT"/>
                        </a:rPr>
                        <a:t>año</a:t>
                      </a:r>
                      <a:endParaRPr sz="1100">
                        <a:latin typeface="Arial MT"/>
                        <a:cs typeface="Arial MT"/>
                      </a:endParaRPr>
                    </a:p>
                  </a:txBody>
                  <a:tcPr marL="0" marR="0" marT="8890" marB="0">
                    <a:lnL w="12700">
                      <a:solidFill>
                        <a:srgbClr val="4F81BC"/>
                      </a:solidFill>
                      <a:prstDash val="solid"/>
                    </a:lnL>
                    <a:lnR w="12700">
                      <a:solidFill>
                        <a:srgbClr val="4F81BC"/>
                      </a:solidFill>
                      <a:prstDash val="solid"/>
                    </a:lnR>
                    <a:lnT w="38100">
                      <a:solidFill>
                        <a:srgbClr val="4F81BC"/>
                      </a:solidFill>
                      <a:prstDash val="solid"/>
                    </a:lnT>
                    <a:solidFill>
                      <a:srgbClr val="D2DFED"/>
                    </a:solidFill>
                  </a:tcPr>
                </a:tc>
                <a:extLst>
                  <a:ext uri="{0D108BD9-81ED-4DB2-BD59-A6C34878D82A}">
                    <a16:rowId xmlns:a16="http://schemas.microsoft.com/office/drawing/2014/main" val="10001"/>
                  </a:ext>
                </a:extLst>
              </a:tr>
              <a:tr h="240741">
                <a:tc>
                  <a:txBody>
                    <a:bodyPr/>
                    <a:lstStyle/>
                    <a:p>
                      <a:pPr marL="68580">
                        <a:lnSpc>
                          <a:spcPts val="1240"/>
                        </a:lnSpc>
                      </a:pPr>
                      <a:r>
                        <a:rPr sz="1400" spc="-5" dirty="0">
                          <a:latin typeface="Arial" panose="020B0604020202020204" pitchFamily="34" charset="0"/>
                          <a:cs typeface="Arial" panose="020B0604020202020204" pitchFamily="34" charset="0"/>
                        </a:rPr>
                        <a:t>Simulacro</a:t>
                      </a:r>
                      <a:r>
                        <a:rPr sz="1400" spc="-1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de</a:t>
                      </a:r>
                      <a:r>
                        <a:rPr sz="1400" spc="-2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escenarios</a:t>
                      </a:r>
                      <a:endParaRPr sz="1400">
                        <a:latin typeface="Arial" panose="020B0604020202020204" pitchFamily="34" charset="0"/>
                        <a:cs typeface="Arial" panose="020B0604020202020204" pitchFamily="34" charset="0"/>
                      </a:endParaRPr>
                    </a:p>
                  </a:txBody>
                  <a:tcPr marL="0" marR="0" marT="0" marB="0">
                    <a:lnR w="12700">
                      <a:solidFill>
                        <a:srgbClr val="4F81BC"/>
                      </a:solidFill>
                      <a:prstDash val="solid"/>
                    </a:lnR>
                  </a:tcPr>
                </a:tc>
                <a:tc>
                  <a:txBody>
                    <a:bodyPr/>
                    <a:lstStyle/>
                    <a:p>
                      <a:pPr marL="66675">
                        <a:lnSpc>
                          <a:spcPts val="1240"/>
                        </a:lnSpc>
                      </a:pPr>
                      <a:r>
                        <a:rPr sz="1100" spc="-5" dirty="0">
                          <a:latin typeface="Arial MT"/>
                          <a:cs typeface="Arial MT"/>
                        </a:rPr>
                        <a:t>Una</a:t>
                      </a:r>
                      <a:r>
                        <a:rPr sz="1100" spc="-20" dirty="0">
                          <a:latin typeface="Arial MT"/>
                          <a:cs typeface="Arial MT"/>
                        </a:rPr>
                        <a:t> </a:t>
                      </a:r>
                      <a:r>
                        <a:rPr sz="1100" spc="-5" dirty="0">
                          <a:latin typeface="Arial MT"/>
                          <a:cs typeface="Arial MT"/>
                        </a:rPr>
                        <a:t>vez</a:t>
                      </a:r>
                      <a:r>
                        <a:rPr sz="1100" spc="-25" dirty="0">
                          <a:latin typeface="Arial MT"/>
                          <a:cs typeface="Arial MT"/>
                        </a:rPr>
                        <a:t> </a:t>
                      </a:r>
                      <a:r>
                        <a:rPr sz="1100" spc="-5" dirty="0">
                          <a:latin typeface="Arial MT"/>
                          <a:cs typeface="Arial MT"/>
                        </a:rPr>
                        <a:t>al</a:t>
                      </a:r>
                      <a:r>
                        <a:rPr sz="1100" spc="-25" dirty="0">
                          <a:latin typeface="Arial MT"/>
                          <a:cs typeface="Arial MT"/>
                        </a:rPr>
                        <a:t> </a:t>
                      </a:r>
                      <a:r>
                        <a:rPr sz="1100" spc="-5" dirty="0">
                          <a:latin typeface="Arial MT"/>
                          <a:cs typeface="Arial MT"/>
                        </a:rPr>
                        <a:t>año</a:t>
                      </a:r>
                      <a:endParaRPr sz="1100">
                        <a:latin typeface="Arial MT"/>
                        <a:cs typeface="Arial MT"/>
                      </a:endParaRPr>
                    </a:p>
                  </a:txBody>
                  <a:tcPr marL="0" marR="0" marT="0" marB="0">
                    <a:lnL w="12700">
                      <a:solidFill>
                        <a:srgbClr val="4F81BC"/>
                      </a:solidFill>
                      <a:prstDash val="solid"/>
                    </a:lnL>
                    <a:lnR w="12700">
                      <a:solidFill>
                        <a:srgbClr val="4F81BC"/>
                      </a:solidFill>
                      <a:prstDash val="solid"/>
                    </a:lnR>
                  </a:tcPr>
                </a:tc>
                <a:extLst>
                  <a:ext uri="{0D108BD9-81ED-4DB2-BD59-A6C34878D82A}">
                    <a16:rowId xmlns:a16="http://schemas.microsoft.com/office/drawing/2014/main" val="10002"/>
                  </a:ext>
                </a:extLst>
              </a:tr>
              <a:tr h="481888">
                <a:tc>
                  <a:txBody>
                    <a:bodyPr/>
                    <a:lstStyle/>
                    <a:p>
                      <a:pPr marL="68580">
                        <a:lnSpc>
                          <a:spcPts val="1240"/>
                        </a:lnSpc>
                      </a:pPr>
                      <a:r>
                        <a:rPr sz="1400" spc="-5" dirty="0">
                          <a:latin typeface="Arial" panose="020B0604020202020204" pitchFamily="34" charset="0"/>
                          <a:cs typeface="Arial" panose="020B0604020202020204" pitchFamily="34" charset="0"/>
                        </a:rPr>
                        <a:t>Campañas</a:t>
                      </a:r>
                      <a:r>
                        <a:rPr sz="1400" spc="9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con</a:t>
                      </a:r>
                      <a:r>
                        <a:rPr sz="1400" spc="9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slogans</a:t>
                      </a:r>
                      <a:r>
                        <a:rPr sz="1400" spc="8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y</a:t>
                      </a:r>
                      <a:r>
                        <a:rPr sz="1400" spc="1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emails</a:t>
                      </a:r>
                      <a:r>
                        <a:rPr sz="1400" spc="10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para</a:t>
                      </a:r>
                      <a:r>
                        <a:rPr sz="1400" spc="9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concientizar</a:t>
                      </a:r>
                      <a:r>
                        <a:rPr sz="1400" spc="1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al</a:t>
                      </a:r>
                      <a:endParaRPr sz="1400">
                        <a:latin typeface="Arial" panose="020B0604020202020204" pitchFamily="34" charset="0"/>
                        <a:cs typeface="Arial" panose="020B0604020202020204" pitchFamily="34" charset="0"/>
                      </a:endParaRPr>
                    </a:p>
                    <a:p>
                      <a:pPr marL="68580">
                        <a:lnSpc>
                          <a:spcPct val="100000"/>
                        </a:lnSpc>
                        <a:spcBef>
                          <a:spcPts val="575"/>
                        </a:spcBef>
                      </a:pPr>
                      <a:r>
                        <a:rPr sz="1400" spc="-5" dirty="0">
                          <a:latin typeface="Arial" panose="020B0604020202020204" pitchFamily="34" charset="0"/>
                          <a:cs typeface="Arial" panose="020B0604020202020204" pitchFamily="34" charset="0"/>
                        </a:rPr>
                        <a:t>personal de</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los posibles</a:t>
                      </a:r>
                      <a:r>
                        <a:rPr sz="1400"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escenarios</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de</a:t>
                      </a:r>
                      <a:r>
                        <a:rPr sz="1400" spc="-1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riesgo</a:t>
                      </a:r>
                      <a:endParaRPr sz="1400">
                        <a:latin typeface="Arial" panose="020B0604020202020204" pitchFamily="34" charset="0"/>
                        <a:cs typeface="Arial" panose="020B0604020202020204" pitchFamily="34" charset="0"/>
                      </a:endParaRPr>
                    </a:p>
                  </a:txBody>
                  <a:tcPr marL="0" marR="0" marT="0" marB="0">
                    <a:lnR w="12700">
                      <a:solidFill>
                        <a:srgbClr val="4F81BC"/>
                      </a:solidFill>
                      <a:prstDash val="solid"/>
                    </a:lnR>
                  </a:tcPr>
                </a:tc>
                <a:tc>
                  <a:txBody>
                    <a:bodyPr/>
                    <a:lstStyle/>
                    <a:p>
                      <a:pPr marL="66675">
                        <a:lnSpc>
                          <a:spcPts val="1240"/>
                        </a:lnSpc>
                      </a:pPr>
                      <a:r>
                        <a:rPr sz="1100" spc="-5" dirty="0">
                          <a:latin typeface="Arial MT"/>
                          <a:cs typeface="Arial MT"/>
                        </a:rPr>
                        <a:t>Cada</a:t>
                      </a:r>
                      <a:r>
                        <a:rPr sz="1100" spc="-25" dirty="0">
                          <a:latin typeface="Arial MT"/>
                          <a:cs typeface="Arial MT"/>
                        </a:rPr>
                        <a:t> </a:t>
                      </a:r>
                      <a:r>
                        <a:rPr sz="1100" dirty="0">
                          <a:latin typeface="Arial MT"/>
                          <a:cs typeface="Arial MT"/>
                        </a:rPr>
                        <a:t>2</a:t>
                      </a:r>
                      <a:r>
                        <a:rPr sz="1100" spc="-25" dirty="0">
                          <a:latin typeface="Arial MT"/>
                          <a:cs typeface="Arial MT"/>
                        </a:rPr>
                        <a:t> </a:t>
                      </a:r>
                      <a:r>
                        <a:rPr sz="1100" spc="-5" dirty="0">
                          <a:latin typeface="Arial MT"/>
                          <a:cs typeface="Arial MT"/>
                        </a:rPr>
                        <a:t>meses</a:t>
                      </a:r>
                      <a:endParaRPr sz="1100">
                        <a:latin typeface="Arial MT"/>
                        <a:cs typeface="Arial MT"/>
                      </a:endParaRPr>
                    </a:p>
                  </a:txBody>
                  <a:tcPr marL="0" marR="0" marT="0" marB="0">
                    <a:lnL w="12700">
                      <a:solidFill>
                        <a:srgbClr val="4F81BC"/>
                      </a:solidFill>
                      <a:prstDash val="solid"/>
                    </a:lnL>
                    <a:lnR w="12700">
                      <a:solidFill>
                        <a:srgbClr val="4F81BC"/>
                      </a:solidFill>
                      <a:prstDash val="solid"/>
                    </a:lnR>
                    <a:solidFill>
                      <a:srgbClr val="D2DFED"/>
                    </a:solidFill>
                  </a:tcPr>
                </a:tc>
                <a:extLst>
                  <a:ext uri="{0D108BD9-81ED-4DB2-BD59-A6C34878D82A}">
                    <a16:rowId xmlns:a16="http://schemas.microsoft.com/office/drawing/2014/main" val="10003"/>
                  </a:ext>
                </a:extLst>
              </a:tr>
              <a:tr h="1211580">
                <a:tc>
                  <a:txBody>
                    <a:bodyPr/>
                    <a:lstStyle/>
                    <a:p>
                      <a:pPr marL="68580" algn="just">
                        <a:lnSpc>
                          <a:spcPts val="1240"/>
                        </a:lnSpc>
                      </a:pPr>
                      <a:r>
                        <a:rPr sz="1400" spc="-5" dirty="0">
                          <a:latin typeface="Arial" panose="020B0604020202020204" pitchFamily="34" charset="0"/>
                          <a:cs typeface="Arial" panose="020B0604020202020204" pitchFamily="34" charset="0"/>
                        </a:rPr>
                        <a:t>Para</a:t>
                      </a:r>
                      <a:r>
                        <a:rPr sz="1400" spc="29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lograr</a:t>
                      </a:r>
                      <a:r>
                        <a:rPr sz="1400" spc="88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retroalimentación,</a:t>
                      </a:r>
                      <a:r>
                        <a:rPr sz="1400" spc="894"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se  </a:t>
                      </a:r>
                      <a:r>
                        <a:rPr sz="1400" spc="28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habilita</a:t>
                      </a:r>
                      <a:r>
                        <a:rPr sz="1400" spc="29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una</a:t>
                      </a:r>
                      <a:endParaRPr sz="1400" dirty="0">
                        <a:latin typeface="Arial" panose="020B0604020202020204" pitchFamily="34" charset="0"/>
                        <a:cs typeface="Arial" panose="020B0604020202020204" pitchFamily="34" charset="0"/>
                      </a:endParaRPr>
                    </a:p>
                    <a:p>
                      <a:pPr marL="68580" marR="61594" algn="just">
                        <a:lnSpc>
                          <a:spcPct val="143600"/>
                        </a:lnSpc>
                        <a:spcBef>
                          <a:spcPts val="10"/>
                        </a:spcBef>
                      </a:pPr>
                      <a:r>
                        <a:rPr sz="1400" spc="-5" dirty="0">
                          <a:latin typeface="Arial" panose="020B0604020202020204" pitchFamily="34" charset="0"/>
                          <a:cs typeface="Arial" panose="020B0604020202020204" pitchFamily="34" charset="0"/>
                        </a:rPr>
                        <a:t>dirección</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de</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correo</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electrónico,</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donde</a:t>
                      </a:r>
                      <a:r>
                        <a:rPr sz="1400" dirty="0">
                          <a:latin typeface="Arial" panose="020B0604020202020204" pitchFamily="34" charset="0"/>
                          <a:cs typeface="Arial" panose="020B0604020202020204" pitchFamily="34" charset="0"/>
                        </a:rPr>
                        <a:t> se</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consiga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dirigir</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las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sugerencias,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en</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cuanto</a:t>
                      </a:r>
                      <a:r>
                        <a:rPr sz="1400" dirty="0">
                          <a:latin typeface="Arial" panose="020B0604020202020204" pitchFamily="34" charset="0"/>
                          <a:cs typeface="Arial" panose="020B0604020202020204" pitchFamily="34" charset="0"/>
                        </a:rPr>
                        <a:t> a</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las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gestiones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realizadas</a:t>
                      </a:r>
                      <a:r>
                        <a:rPr sz="1400" dirty="0">
                          <a:latin typeface="Arial" panose="020B0604020202020204" pitchFamily="34" charset="0"/>
                          <a:cs typeface="Arial" panose="020B0604020202020204" pitchFamily="34" charset="0"/>
                        </a:rPr>
                        <a:t> que</a:t>
                      </a:r>
                      <a:r>
                        <a:rPr sz="1400" spc="5" dirty="0">
                          <a:latin typeface="Arial" panose="020B0604020202020204" pitchFamily="34" charset="0"/>
                          <a:cs typeface="Arial" panose="020B0604020202020204" pitchFamily="34" charset="0"/>
                        </a:rPr>
                        <a:t> </a:t>
                      </a:r>
                      <a:r>
                        <a:rPr sz="1400" spc="-10" dirty="0">
                          <a:latin typeface="Arial" panose="020B0604020202020204" pitchFamily="34" charset="0"/>
                          <a:cs typeface="Arial" panose="020B0604020202020204" pitchFamily="34" charset="0"/>
                        </a:rPr>
                        <a:t>vayan</a:t>
                      </a:r>
                      <a:r>
                        <a:rPr sz="1400" spc="-5" dirty="0">
                          <a:latin typeface="Arial" panose="020B0604020202020204" pitchFamily="34" charset="0"/>
                          <a:cs typeface="Arial" panose="020B0604020202020204" pitchFamily="34" charset="0"/>
                        </a:rPr>
                        <a:t> surgiendo</a:t>
                      </a:r>
                      <a:r>
                        <a:rPr sz="1400" dirty="0">
                          <a:latin typeface="Arial" panose="020B0604020202020204" pitchFamily="34" charset="0"/>
                          <a:cs typeface="Arial" panose="020B0604020202020204" pitchFamily="34" charset="0"/>
                        </a:rPr>
                        <a:t> </a:t>
                      </a:r>
                      <a:r>
                        <a:rPr sz="1400" spc="-10" dirty="0">
                          <a:latin typeface="Arial" panose="020B0604020202020204" pitchFamily="34" charset="0"/>
                          <a:cs typeface="Arial" panose="020B0604020202020204" pitchFamily="34" charset="0"/>
                        </a:rPr>
                        <a:t>por</a:t>
                      </a:r>
                      <a:r>
                        <a:rPr sz="1400" spc="-5" dirty="0">
                          <a:latin typeface="Arial" panose="020B0604020202020204" pitchFamily="34" charset="0"/>
                          <a:cs typeface="Arial" panose="020B0604020202020204" pitchFamily="34" charset="0"/>
                        </a:rPr>
                        <a:t> parte</a:t>
                      </a:r>
                      <a:r>
                        <a:rPr sz="1400" dirty="0">
                          <a:latin typeface="Arial" panose="020B0604020202020204" pitchFamily="34" charset="0"/>
                          <a:cs typeface="Arial" panose="020B0604020202020204" pitchFamily="34" charset="0"/>
                        </a:rPr>
                        <a:t> </a:t>
                      </a:r>
                      <a:r>
                        <a:rPr sz="1400" spc="-10" dirty="0">
                          <a:latin typeface="Arial" panose="020B0604020202020204" pitchFamily="34" charset="0"/>
                          <a:cs typeface="Arial" panose="020B0604020202020204" pitchFamily="34" charset="0"/>
                        </a:rPr>
                        <a:t>de</a:t>
                      </a:r>
                      <a:r>
                        <a:rPr sz="1400" spc="-5" dirty="0">
                          <a:latin typeface="Arial" panose="020B0604020202020204" pitchFamily="34" charset="0"/>
                          <a:cs typeface="Arial" panose="020B0604020202020204" pitchFamily="34" charset="0"/>
                        </a:rPr>
                        <a:t> los </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usuarios</a:t>
                      </a:r>
                      <a:r>
                        <a:rPr sz="1400"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críticos.</a:t>
                      </a:r>
                      <a:endParaRPr sz="1400" dirty="0">
                        <a:latin typeface="Arial" panose="020B0604020202020204" pitchFamily="34" charset="0"/>
                        <a:cs typeface="Arial" panose="020B0604020202020204" pitchFamily="34" charset="0"/>
                      </a:endParaRPr>
                    </a:p>
                  </a:txBody>
                  <a:tcPr marL="0" marR="0" marT="0" marB="0">
                    <a:lnR w="12700">
                      <a:solidFill>
                        <a:srgbClr val="4F81BC"/>
                      </a:solidFill>
                      <a:prstDash val="solid"/>
                    </a:lnR>
                  </a:tcPr>
                </a:tc>
                <a:tc>
                  <a:txBody>
                    <a:bodyPr/>
                    <a:lstStyle/>
                    <a:p>
                      <a:pPr marL="66675">
                        <a:lnSpc>
                          <a:spcPts val="1240"/>
                        </a:lnSpc>
                      </a:pPr>
                      <a:r>
                        <a:rPr sz="1100" spc="-5" dirty="0">
                          <a:latin typeface="Arial MT"/>
                          <a:cs typeface="Arial MT"/>
                        </a:rPr>
                        <a:t>Permanente</a:t>
                      </a:r>
                      <a:endParaRPr sz="1100" dirty="0">
                        <a:latin typeface="Arial MT"/>
                        <a:cs typeface="Arial MT"/>
                      </a:endParaRPr>
                    </a:p>
                  </a:txBody>
                  <a:tcPr marL="0" marR="0" marT="0" marB="0">
                    <a:lnL w="12700">
                      <a:solidFill>
                        <a:srgbClr val="4F81BC"/>
                      </a:solidFill>
                      <a:prstDash val="solid"/>
                    </a:lnL>
                    <a:lnR w="12700">
                      <a:solidFill>
                        <a:srgbClr val="4F81BC"/>
                      </a:solidFill>
                      <a:prstDash val="solid"/>
                    </a:lnR>
                    <a:lnB w="12700">
                      <a:solidFill>
                        <a:srgbClr val="4F81BC"/>
                      </a:solidFill>
                      <a:prstDash val="soli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800488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Elipse 2">
            <a:extLst>
              <a:ext uri="{FF2B5EF4-FFF2-40B4-BE49-F238E27FC236}">
                <a16:creationId xmlns:a16="http://schemas.microsoft.com/office/drawing/2014/main" id="{69A28220-39B1-3EF8-17CF-9DD39EE19509}"/>
              </a:ext>
            </a:extLst>
          </p:cNvPr>
          <p:cNvSpPr/>
          <p:nvPr/>
        </p:nvSpPr>
        <p:spPr>
          <a:xfrm>
            <a:off x="377770" y="1851267"/>
            <a:ext cx="3313967" cy="3130062"/>
          </a:xfrm>
          <a:prstGeom prst="ellips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3F99"/>
              </a:solidFill>
              <a:latin typeface="Century Gothic" panose="020B0502020202020204" pitchFamily="34" charset="0"/>
            </a:endParaRPr>
          </a:p>
        </p:txBody>
      </p:sp>
      <p:sp>
        <p:nvSpPr>
          <p:cNvPr id="4" name="CuadroTexto 3">
            <a:extLst>
              <a:ext uri="{FF2B5EF4-FFF2-40B4-BE49-F238E27FC236}">
                <a16:creationId xmlns:a16="http://schemas.microsoft.com/office/drawing/2014/main" id="{0F3837EA-F1D5-977F-E9FA-B04F6842CBD0}"/>
              </a:ext>
            </a:extLst>
          </p:cNvPr>
          <p:cNvSpPr txBox="1"/>
          <p:nvPr/>
        </p:nvSpPr>
        <p:spPr>
          <a:xfrm>
            <a:off x="772437" y="649383"/>
            <a:ext cx="6858000" cy="425758"/>
          </a:xfrm>
          <a:prstGeom prst="rect">
            <a:avLst/>
          </a:prstGeom>
          <a:noFill/>
        </p:spPr>
        <p:txBody>
          <a:bodyPr wrap="square">
            <a:spAutoFit/>
          </a:bodyPr>
          <a:lstStyle/>
          <a:p>
            <a:pPr marL="12700" marR="5080">
              <a:lnSpc>
                <a:spcPts val="1280"/>
              </a:lnSpc>
              <a:spcBef>
                <a:spcPts val="180"/>
              </a:spcBef>
            </a:pPr>
            <a:r>
              <a:rPr lang="es-MX" sz="1400" spc="-5" dirty="0">
                <a:solidFill>
                  <a:srgbClr val="013F99"/>
                </a:solidFill>
                <a:latin typeface="Century Gothic" panose="020B0502020202020204" pitchFamily="34" charset="0"/>
                <a:cs typeface="Arial" panose="020B0604020202020204" pitchFamily="34" charset="0"/>
              </a:rPr>
              <a:t>Se define</a:t>
            </a:r>
            <a:r>
              <a:rPr lang="es-MX" sz="1400" spc="7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plan</a:t>
            </a:r>
            <a:r>
              <a:rPr lang="es-MX" sz="1400" spc="7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a:t>
            </a:r>
            <a:r>
              <a:rPr lang="es-MX" sz="1400" spc="7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copias</a:t>
            </a:r>
            <a:r>
              <a:rPr lang="es-MX" sz="1400" spc="7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a:t>
            </a:r>
            <a:r>
              <a:rPr lang="es-MX" sz="1400" spc="5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respaldo</a:t>
            </a:r>
            <a:r>
              <a:rPr lang="es-MX" sz="1400" spc="7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a:t>
            </a:r>
            <a:r>
              <a:rPr lang="es-MX" sz="1400" spc="7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la</a:t>
            </a:r>
            <a:r>
              <a:rPr lang="es-MX" sz="1400" spc="7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información</a:t>
            </a:r>
            <a:r>
              <a:rPr lang="es-MX" sz="1400" spc="7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del</a:t>
            </a:r>
            <a:r>
              <a:rPr lang="es-MX" sz="1400" spc="65" dirty="0">
                <a:solidFill>
                  <a:srgbClr val="013F99"/>
                </a:solidFill>
                <a:latin typeface="Century Gothic" panose="020B0502020202020204" pitchFamily="34" charset="0"/>
                <a:cs typeface="Arial" panose="020B0604020202020204" pitchFamily="34" charset="0"/>
              </a:rPr>
              <a:t> </a:t>
            </a:r>
            <a:r>
              <a:rPr lang="es-MX" sz="1400" spc="-10" dirty="0">
                <a:solidFill>
                  <a:srgbClr val="013F99"/>
                </a:solidFill>
                <a:latin typeface="Century Gothic" panose="020B0502020202020204" pitchFamily="34" charset="0"/>
                <a:cs typeface="Arial" panose="020B0604020202020204" pitchFamily="34" charset="0"/>
              </a:rPr>
              <a:t>proceso </a:t>
            </a:r>
            <a:r>
              <a:rPr lang="es-MX" sz="1400" spc="-29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seleccionado</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(tipo,</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periodicidad,</a:t>
            </a:r>
            <a:r>
              <a:rPr lang="es-MX" sz="1400" spc="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medio,</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tiempo</a:t>
            </a:r>
            <a:r>
              <a:rPr lang="es-MX" sz="1400" dirty="0">
                <a:solidFill>
                  <a:srgbClr val="013F99"/>
                </a:solidFill>
                <a:latin typeface="Century Gothic" panose="020B0502020202020204" pitchFamily="34" charset="0"/>
                <a:cs typeface="Arial" panose="020B0604020202020204" pitchFamily="34" charset="0"/>
              </a:rPr>
              <a:t> </a:t>
            </a:r>
            <a:r>
              <a:rPr lang="es-MX" sz="1400" spc="-10" dirty="0">
                <a:solidFill>
                  <a:srgbClr val="013F99"/>
                </a:solidFill>
                <a:latin typeface="Century Gothic" panose="020B0502020202020204" pitchFamily="34" charset="0"/>
                <a:cs typeface="Arial" panose="020B0604020202020204" pitchFamily="34" charset="0"/>
              </a:rPr>
              <a:t>de</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retención, custodia).</a:t>
            </a:r>
            <a:endParaRPr lang="es-MX" sz="1400" dirty="0">
              <a:solidFill>
                <a:srgbClr val="013F99"/>
              </a:solidFill>
              <a:latin typeface="Century Gothic" panose="020B0502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518B9662-A5C5-7B8B-7581-0E6322FFB2FB}"/>
              </a:ext>
            </a:extLst>
          </p:cNvPr>
          <p:cNvSpPr txBox="1"/>
          <p:nvPr/>
        </p:nvSpPr>
        <p:spPr>
          <a:xfrm>
            <a:off x="684190" y="1334109"/>
            <a:ext cx="7054369" cy="3223447"/>
          </a:xfrm>
          <a:prstGeom prst="rect">
            <a:avLst/>
          </a:prstGeom>
          <a:noFill/>
        </p:spPr>
        <p:txBody>
          <a:bodyPr wrap="square">
            <a:spAutoFit/>
          </a:bodyPr>
          <a:lstStyle/>
          <a:p>
            <a:pPr marL="12700" lvl="1">
              <a:lnSpc>
                <a:spcPct val="100000"/>
              </a:lnSpc>
              <a:spcBef>
                <a:spcPts val="100"/>
              </a:spcBef>
              <a:tabLst>
                <a:tab pos="469265" algn="l"/>
                <a:tab pos="469900" algn="l"/>
              </a:tabLst>
            </a:pPr>
            <a:r>
              <a:rPr lang="es-MX" sz="1400" b="1" spc="-5" dirty="0">
                <a:solidFill>
                  <a:srgbClr val="013F99"/>
                </a:solidFill>
                <a:latin typeface="Century Gothic" panose="020B0502020202020204" pitchFamily="34" charset="0"/>
                <a:cs typeface="Arial" panose="020B0604020202020204" pitchFamily="34" charset="0"/>
              </a:rPr>
              <a:t>Revisión</a:t>
            </a:r>
            <a:r>
              <a:rPr lang="es-MX" sz="1400" b="1" spc="-10" dirty="0">
                <a:solidFill>
                  <a:srgbClr val="013F99"/>
                </a:solidFill>
                <a:latin typeface="Century Gothic" panose="020B0502020202020204" pitchFamily="34" charset="0"/>
                <a:cs typeface="Arial" panose="020B0604020202020204" pitchFamily="34" charset="0"/>
              </a:rPr>
              <a:t> </a:t>
            </a:r>
            <a:r>
              <a:rPr lang="es-MX" sz="1400" b="1" dirty="0">
                <a:solidFill>
                  <a:srgbClr val="013F99"/>
                </a:solidFill>
                <a:latin typeface="Century Gothic" panose="020B0502020202020204" pitchFamily="34" charset="0"/>
                <a:cs typeface="Arial" panose="020B0604020202020204" pitchFamily="34" charset="0"/>
              </a:rPr>
              <a:t>del</a:t>
            </a:r>
            <a:r>
              <a:rPr lang="es-MX" sz="1400" b="1" spc="-10" dirty="0">
                <a:solidFill>
                  <a:srgbClr val="013F99"/>
                </a:solidFill>
                <a:latin typeface="Century Gothic" panose="020B0502020202020204" pitchFamily="34" charset="0"/>
                <a:cs typeface="Arial" panose="020B0604020202020204" pitchFamily="34" charset="0"/>
              </a:rPr>
              <a:t> </a:t>
            </a:r>
            <a:r>
              <a:rPr lang="es-MX" sz="1400" b="1" spc="-5" dirty="0">
                <a:solidFill>
                  <a:srgbClr val="013F99"/>
                </a:solidFill>
                <a:latin typeface="Century Gothic" panose="020B0502020202020204" pitchFamily="34" charset="0"/>
                <a:cs typeface="Arial" panose="020B0604020202020204" pitchFamily="34" charset="0"/>
              </a:rPr>
              <a:t>modelo </a:t>
            </a:r>
            <a:r>
              <a:rPr lang="es-MX" sz="1400" b="1" dirty="0">
                <a:solidFill>
                  <a:srgbClr val="013F99"/>
                </a:solidFill>
                <a:latin typeface="Century Gothic" panose="020B0502020202020204" pitchFamily="34" charset="0"/>
                <a:cs typeface="Arial" panose="020B0604020202020204" pitchFamily="34" charset="0"/>
              </a:rPr>
              <a:t>y</a:t>
            </a:r>
            <a:r>
              <a:rPr lang="es-MX" sz="1400" b="1" spc="-25" dirty="0">
                <a:solidFill>
                  <a:srgbClr val="013F99"/>
                </a:solidFill>
                <a:latin typeface="Century Gothic" panose="020B0502020202020204" pitchFamily="34" charset="0"/>
                <a:cs typeface="Arial" panose="020B0604020202020204" pitchFamily="34" charset="0"/>
              </a:rPr>
              <a:t> </a:t>
            </a:r>
            <a:r>
              <a:rPr lang="es-MX" sz="1400" b="1" spc="-5" dirty="0">
                <a:solidFill>
                  <a:srgbClr val="013F99"/>
                </a:solidFill>
                <a:latin typeface="Century Gothic" panose="020B0502020202020204" pitchFamily="34" charset="0"/>
                <a:cs typeface="Arial" panose="020B0604020202020204" pitchFamily="34" charset="0"/>
              </a:rPr>
              <a:t>mejora</a:t>
            </a:r>
            <a:r>
              <a:rPr lang="es-MX" sz="1400" b="1" spc="-10" dirty="0">
                <a:solidFill>
                  <a:srgbClr val="013F99"/>
                </a:solidFill>
                <a:latin typeface="Century Gothic" panose="020B0502020202020204" pitchFamily="34" charset="0"/>
                <a:cs typeface="Arial" panose="020B0604020202020204" pitchFamily="34" charset="0"/>
              </a:rPr>
              <a:t> </a:t>
            </a:r>
            <a:r>
              <a:rPr lang="es-MX" sz="1400" b="1" spc="-5" dirty="0">
                <a:solidFill>
                  <a:srgbClr val="013F99"/>
                </a:solidFill>
                <a:latin typeface="Century Gothic" panose="020B0502020202020204" pitchFamily="34" charset="0"/>
                <a:cs typeface="Arial" panose="020B0604020202020204" pitchFamily="34" charset="0"/>
              </a:rPr>
              <a:t>continua</a:t>
            </a:r>
            <a:endParaRPr lang="es-MX" sz="1400" dirty="0">
              <a:solidFill>
                <a:srgbClr val="013F99"/>
              </a:solidFill>
              <a:latin typeface="Century Gothic" panose="020B0502020202020204" pitchFamily="34" charset="0"/>
              <a:cs typeface="Arial" panose="020B0604020202020204" pitchFamily="34" charset="0"/>
            </a:endParaRPr>
          </a:p>
          <a:p>
            <a:pPr lvl="1">
              <a:lnSpc>
                <a:spcPct val="100000"/>
              </a:lnSpc>
              <a:buFont typeface="Arial"/>
              <a:buAutoNum type="arabicPeriod" startAt="7"/>
            </a:pPr>
            <a:endParaRPr lang="es-MX" sz="1400" dirty="0">
              <a:solidFill>
                <a:srgbClr val="013F99"/>
              </a:solidFill>
              <a:latin typeface="Century Gothic" panose="020B0502020202020204" pitchFamily="34" charset="0"/>
              <a:cs typeface="Arial" panose="020B0604020202020204" pitchFamily="34" charset="0"/>
            </a:endParaRPr>
          </a:p>
          <a:p>
            <a:pPr lvl="1">
              <a:lnSpc>
                <a:spcPct val="100000"/>
              </a:lnSpc>
              <a:spcBef>
                <a:spcPts val="15"/>
              </a:spcBef>
              <a:buFont typeface="Arial"/>
              <a:buAutoNum type="arabicPeriod" startAt="7"/>
            </a:pPr>
            <a:endParaRPr lang="es-MX" sz="1400" dirty="0">
              <a:solidFill>
                <a:srgbClr val="013F99"/>
              </a:solidFill>
              <a:latin typeface="Century Gothic" panose="020B0502020202020204" pitchFamily="34" charset="0"/>
              <a:cs typeface="Arial" panose="020B0604020202020204" pitchFamily="34" charset="0"/>
            </a:endParaRPr>
          </a:p>
          <a:p>
            <a:pPr marL="12700">
              <a:lnSpc>
                <a:spcPct val="100000"/>
              </a:lnSpc>
            </a:pPr>
            <a:r>
              <a:rPr lang="es-MX" sz="1400" spc="-5" dirty="0">
                <a:solidFill>
                  <a:srgbClr val="013F99"/>
                </a:solidFill>
                <a:latin typeface="Century Gothic" panose="020B0502020202020204" pitchFamily="34" charset="0"/>
                <a:cs typeface="Arial" panose="020B0604020202020204" pitchFamily="34" charset="0"/>
              </a:rPr>
              <a:t>Se</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debe</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seguir</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el</a:t>
            </a:r>
            <a:r>
              <a:rPr lang="es-MX" sz="1400" spc="-1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procedimiento:</a:t>
            </a:r>
            <a:endParaRPr lang="es-MX" sz="1400" dirty="0">
              <a:solidFill>
                <a:srgbClr val="013F99"/>
              </a:solidFill>
              <a:latin typeface="Century Gothic" panose="020B0502020202020204" pitchFamily="34" charset="0"/>
              <a:cs typeface="Arial" panose="020B0604020202020204" pitchFamily="34" charset="0"/>
            </a:endParaRPr>
          </a:p>
          <a:p>
            <a:pPr>
              <a:lnSpc>
                <a:spcPct val="100000"/>
              </a:lnSpc>
              <a:spcBef>
                <a:spcPts val="50"/>
              </a:spcBef>
            </a:pPr>
            <a:endParaRPr lang="es-MX" sz="1400" dirty="0">
              <a:solidFill>
                <a:srgbClr val="013F99"/>
              </a:solidFill>
              <a:latin typeface="Century Gothic" panose="020B0502020202020204" pitchFamily="34" charset="0"/>
              <a:cs typeface="Arial" panose="020B0604020202020204" pitchFamily="34" charset="0"/>
            </a:endParaRPr>
          </a:p>
          <a:p>
            <a:pPr marL="469900" lvl="2" indent="-228600">
              <a:lnSpc>
                <a:spcPct val="100000"/>
              </a:lnSpc>
              <a:buFont typeface="Wingdings"/>
              <a:buChar char=""/>
              <a:tabLst>
                <a:tab pos="469265" algn="l"/>
                <a:tab pos="469900" algn="l"/>
              </a:tabLst>
            </a:pPr>
            <a:r>
              <a:rPr lang="es-MX" sz="1400" spc="-5" dirty="0">
                <a:solidFill>
                  <a:srgbClr val="013F99"/>
                </a:solidFill>
                <a:latin typeface="Century Gothic" panose="020B0502020202020204" pitchFamily="34" charset="0"/>
                <a:cs typeface="Arial" panose="020B0604020202020204" pitchFamily="34" charset="0"/>
              </a:rPr>
              <a:t>Aplicar</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los</a:t>
            </a:r>
            <a:r>
              <a:rPr lang="es-MX" sz="1400" spc="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controles</a:t>
            </a:r>
            <a:r>
              <a:rPr lang="es-MX" sz="1400" spc="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propuestos</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en la</a:t>
            </a:r>
            <a:r>
              <a:rPr lang="es-MX" sz="1400" spc="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identificación</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 riesgos</a:t>
            </a:r>
            <a:r>
              <a:rPr lang="es-MX" sz="1400" b="1" spc="-5" dirty="0">
                <a:solidFill>
                  <a:srgbClr val="013F99"/>
                </a:solidFill>
                <a:latin typeface="Century Gothic" panose="020B0502020202020204" pitchFamily="34" charset="0"/>
                <a:cs typeface="Arial" panose="020B0604020202020204" pitchFamily="34" charset="0"/>
              </a:rPr>
              <a:t>.</a:t>
            </a:r>
            <a:endParaRPr lang="es-MX" sz="1400" dirty="0">
              <a:solidFill>
                <a:srgbClr val="013F99"/>
              </a:solidFill>
              <a:latin typeface="Century Gothic" panose="020B0502020202020204" pitchFamily="34" charset="0"/>
              <a:cs typeface="Arial" panose="020B0604020202020204" pitchFamily="34" charset="0"/>
            </a:endParaRPr>
          </a:p>
          <a:p>
            <a:pPr marL="469900" marR="5080" lvl="2" indent="-228600">
              <a:lnSpc>
                <a:spcPct val="143600"/>
              </a:lnSpc>
              <a:spcBef>
                <a:spcPts val="15"/>
              </a:spcBef>
              <a:buFont typeface="Wingdings"/>
              <a:buChar char=""/>
              <a:tabLst>
                <a:tab pos="469265" algn="l"/>
                <a:tab pos="469900" algn="l"/>
              </a:tabLst>
            </a:pPr>
            <a:r>
              <a:rPr lang="es-MX" sz="1400" spc="-5" dirty="0">
                <a:solidFill>
                  <a:srgbClr val="013F99"/>
                </a:solidFill>
                <a:latin typeface="Century Gothic" panose="020B0502020202020204" pitchFamily="34" charset="0"/>
                <a:cs typeface="Arial" panose="020B0604020202020204" pitchFamily="34" charset="0"/>
              </a:rPr>
              <a:t>Análisis</a:t>
            </a:r>
            <a:r>
              <a:rPr lang="es-MX" sz="1400" spc="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a:t>
            </a:r>
            <a:r>
              <a:rPr lang="es-MX" sz="1400" spc="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la</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brecha del</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estado</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actual</a:t>
            </a:r>
            <a:r>
              <a:rPr lang="es-MX" sz="1400" spc="5" dirty="0">
                <a:solidFill>
                  <a:srgbClr val="013F99"/>
                </a:solidFill>
                <a:latin typeface="Century Gothic" panose="020B0502020202020204" pitchFamily="34" charset="0"/>
                <a:cs typeface="Arial" panose="020B0604020202020204" pitchFamily="34" charset="0"/>
              </a:rPr>
              <a:t> </a:t>
            </a:r>
            <a:r>
              <a:rPr lang="es-MX" sz="1400" dirty="0">
                <a:solidFill>
                  <a:srgbClr val="013F99"/>
                </a:solidFill>
                <a:latin typeface="Century Gothic" panose="020B0502020202020204" pitchFamily="34" charset="0"/>
                <a:cs typeface="Arial" panose="020B0604020202020204" pitchFamily="34" charset="0"/>
              </a:rPr>
              <a:t>con</a:t>
            </a:r>
            <a:r>
              <a:rPr lang="es-MX" sz="1400" spc="-5" dirty="0">
                <a:solidFill>
                  <a:srgbClr val="013F99"/>
                </a:solidFill>
                <a:latin typeface="Century Gothic" panose="020B0502020202020204" pitchFamily="34" charset="0"/>
                <a:cs typeface="Arial" panose="020B0604020202020204" pitchFamily="34" charset="0"/>
              </a:rPr>
              <a:t> respecto</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al</a:t>
            </a:r>
            <a:r>
              <a:rPr lang="es-MX" sz="1400" spc="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anterior análisis</a:t>
            </a:r>
            <a:r>
              <a:rPr lang="es-MX" sz="1400" spc="10" dirty="0">
                <a:solidFill>
                  <a:srgbClr val="013F99"/>
                </a:solidFill>
                <a:latin typeface="Century Gothic" panose="020B0502020202020204" pitchFamily="34" charset="0"/>
                <a:cs typeface="Arial" panose="020B0604020202020204" pitchFamily="34" charset="0"/>
              </a:rPr>
              <a:t> </a:t>
            </a:r>
            <a:r>
              <a:rPr lang="es-MX" sz="1400" dirty="0">
                <a:solidFill>
                  <a:srgbClr val="013F99"/>
                </a:solidFill>
                <a:latin typeface="Century Gothic" panose="020B0502020202020204" pitchFamily="34" charset="0"/>
                <a:cs typeface="Arial" panose="020B0604020202020204" pitchFamily="34" charset="0"/>
              </a:rPr>
              <a:t>con</a:t>
            </a:r>
            <a:r>
              <a:rPr lang="es-MX" sz="1400" spc="-5" dirty="0">
                <a:solidFill>
                  <a:srgbClr val="013F99"/>
                </a:solidFill>
                <a:latin typeface="Century Gothic" panose="020B0502020202020204" pitchFamily="34" charset="0"/>
                <a:cs typeface="Arial" panose="020B0604020202020204" pitchFamily="34" charset="0"/>
              </a:rPr>
              <a:t> la </a:t>
            </a:r>
            <a:r>
              <a:rPr lang="es-MX" sz="1400" spc="-29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herramienta</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del</a:t>
            </a:r>
            <a:r>
              <a:rPr lang="es-MX" sz="1400" spc="-1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componente</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Diagnóstico.</a:t>
            </a:r>
            <a:endParaRPr lang="es-MX" sz="1400" dirty="0">
              <a:solidFill>
                <a:srgbClr val="013F99"/>
              </a:solidFill>
              <a:latin typeface="Century Gothic" panose="020B0502020202020204" pitchFamily="34" charset="0"/>
              <a:cs typeface="Arial" panose="020B0604020202020204" pitchFamily="34" charset="0"/>
            </a:endParaRPr>
          </a:p>
          <a:p>
            <a:pPr marL="469900" marR="332105" lvl="2" indent="-228600">
              <a:lnSpc>
                <a:spcPct val="143600"/>
              </a:lnSpc>
              <a:buFont typeface="Wingdings"/>
              <a:buChar char=""/>
              <a:tabLst>
                <a:tab pos="469265" algn="l"/>
                <a:tab pos="469900" algn="l"/>
              </a:tabLst>
            </a:pPr>
            <a:r>
              <a:rPr lang="es-MX" sz="1400" spc="-5" dirty="0">
                <a:solidFill>
                  <a:srgbClr val="013F99"/>
                </a:solidFill>
                <a:latin typeface="Century Gothic" panose="020B0502020202020204" pitchFamily="34" charset="0"/>
                <a:cs typeface="Arial" panose="020B0604020202020204" pitchFamily="34" charset="0"/>
              </a:rPr>
              <a:t>De acuerdo</a:t>
            </a:r>
            <a:r>
              <a:rPr lang="es-MX" sz="1400" spc="-10" dirty="0">
                <a:solidFill>
                  <a:srgbClr val="013F99"/>
                </a:solidFill>
                <a:latin typeface="Century Gothic" panose="020B0502020202020204" pitchFamily="34" charset="0"/>
                <a:cs typeface="Arial" panose="020B0604020202020204" pitchFamily="34" charset="0"/>
              </a:rPr>
              <a:t> </a:t>
            </a:r>
            <a:r>
              <a:rPr lang="es-MX" sz="1400" dirty="0">
                <a:solidFill>
                  <a:srgbClr val="013F99"/>
                </a:solidFill>
                <a:latin typeface="Century Gothic" panose="020B0502020202020204" pitchFamily="34" charset="0"/>
                <a:cs typeface="Arial" panose="020B0604020202020204" pitchFamily="34" charset="0"/>
              </a:rPr>
              <a:t>a </a:t>
            </a:r>
            <a:r>
              <a:rPr lang="es-MX" sz="1400" spc="-5" dirty="0">
                <a:solidFill>
                  <a:srgbClr val="013F99"/>
                </a:solidFill>
                <a:latin typeface="Century Gothic" panose="020B0502020202020204" pitchFamily="34" charset="0"/>
                <a:cs typeface="Arial" panose="020B0604020202020204" pitchFamily="34" charset="0"/>
              </a:rPr>
              <a:t>la</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evaluación</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resultante, hacer revisión</a:t>
            </a:r>
            <a:r>
              <a:rPr lang="es-MX" sz="1400" dirty="0">
                <a:solidFill>
                  <a:srgbClr val="013F99"/>
                </a:solidFill>
                <a:latin typeface="Century Gothic" panose="020B0502020202020204" pitchFamily="34" charset="0"/>
                <a:cs typeface="Arial" panose="020B0604020202020204" pitchFamily="34" charset="0"/>
              </a:rPr>
              <a:t> y</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actualización</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del </a:t>
            </a:r>
            <a:r>
              <a:rPr lang="es-MX" sz="1400" spc="-29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modelo de</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gobierno</a:t>
            </a:r>
            <a:r>
              <a:rPr lang="es-MX" sz="1400" dirty="0">
                <a:solidFill>
                  <a:srgbClr val="013F99"/>
                </a:solidFill>
                <a:latin typeface="Century Gothic" panose="020B0502020202020204" pitchFamily="34" charset="0"/>
                <a:cs typeface="Arial" panose="020B0604020202020204" pitchFamily="34" charset="0"/>
              </a:rPr>
              <a:t> si</a:t>
            </a:r>
            <a:r>
              <a:rPr lang="es-MX" sz="1400" spc="-15" dirty="0">
                <a:solidFill>
                  <a:srgbClr val="013F99"/>
                </a:solidFill>
                <a:latin typeface="Century Gothic" panose="020B0502020202020204" pitchFamily="34" charset="0"/>
                <a:cs typeface="Arial" panose="020B0604020202020204" pitchFamily="34" charset="0"/>
              </a:rPr>
              <a:t> </a:t>
            </a:r>
            <a:r>
              <a:rPr lang="es-MX" sz="1400" spc="-10" dirty="0">
                <a:solidFill>
                  <a:srgbClr val="013F99"/>
                </a:solidFill>
                <a:latin typeface="Century Gothic" panose="020B0502020202020204" pitchFamily="34" charset="0"/>
                <a:cs typeface="Arial" panose="020B0604020202020204" pitchFamily="34" charset="0"/>
              </a:rPr>
              <a:t>se</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requiere.</a:t>
            </a:r>
            <a:endParaRPr lang="es-MX" sz="1400" dirty="0">
              <a:solidFill>
                <a:srgbClr val="013F99"/>
              </a:solidFill>
              <a:latin typeface="Century Gothic" panose="020B0502020202020204" pitchFamily="34" charset="0"/>
              <a:cs typeface="Arial" panose="020B0604020202020204" pitchFamily="34" charset="0"/>
            </a:endParaRPr>
          </a:p>
          <a:p>
            <a:pPr marL="469900" lvl="2" indent="-228600">
              <a:lnSpc>
                <a:spcPct val="100000"/>
              </a:lnSpc>
              <a:spcBef>
                <a:spcPts val="590"/>
              </a:spcBef>
              <a:buFont typeface="Wingdings"/>
              <a:buChar char=""/>
              <a:tabLst>
                <a:tab pos="469265" algn="l"/>
                <a:tab pos="469900" algn="l"/>
              </a:tabLst>
            </a:pPr>
            <a:r>
              <a:rPr lang="es-MX" sz="1400" spc="-5" dirty="0">
                <a:solidFill>
                  <a:srgbClr val="013F99"/>
                </a:solidFill>
                <a:latin typeface="Century Gothic" panose="020B0502020202020204" pitchFamily="34" charset="0"/>
                <a:cs typeface="Arial" panose="020B0604020202020204" pitchFamily="34" charset="0"/>
              </a:rPr>
              <a:t>Se</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elige</a:t>
            </a:r>
            <a:r>
              <a:rPr lang="es-MX" sz="1400" spc="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el</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proceso crítico</a:t>
            </a:r>
            <a:r>
              <a:rPr lang="es-MX" sz="1400" dirty="0">
                <a:solidFill>
                  <a:srgbClr val="013F99"/>
                </a:solidFill>
                <a:latin typeface="Century Gothic" panose="020B0502020202020204" pitchFamily="34" charset="0"/>
                <a:cs typeface="Arial" panose="020B0604020202020204" pitchFamily="34" charset="0"/>
              </a:rPr>
              <a:t> a</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evaluar</a:t>
            </a:r>
            <a:r>
              <a:rPr lang="es-MX" sz="1400" spc="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para implementar el</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modelo.</a:t>
            </a:r>
            <a:endParaRPr lang="es-MX" sz="1400" dirty="0">
              <a:solidFill>
                <a:srgbClr val="013F99"/>
              </a:solidFill>
              <a:latin typeface="Century Gothic" panose="020B0502020202020204" pitchFamily="34" charset="0"/>
              <a:cs typeface="Arial" panose="020B0604020202020204" pitchFamily="34" charset="0"/>
            </a:endParaRPr>
          </a:p>
          <a:p>
            <a:pPr marL="469900" lvl="2" indent="-228600">
              <a:lnSpc>
                <a:spcPct val="100000"/>
              </a:lnSpc>
              <a:spcBef>
                <a:spcPts val="575"/>
              </a:spcBef>
              <a:buFont typeface="Wingdings"/>
              <a:buChar char=""/>
              <a:tabLst>
                <a:tab pos="469265" algn="l"/>
                <a:tab pos="469900" algn="l"/>
              </a:tabLst>
            </a:pPr>
            <a:r>
              <a:rPr lang="es-MX" sz="1400" spc="-5" dirty="0">
                <a:solidFill>
                  <a:srgbClr val="013F99"/>
                </a:solidFill>
                <a:latin typeface="Century Gothic" panose="020B0502020202020204" pitchFamily="34" charset="0"/>
                <a:cs typeface="Arial" panose="020B0604020202020204" pitchFamily="34" charset="0"/>
              </a:rPr>
              <a:t>Revisar</a:t>
            </a:r>
            <a:r>
              <a:rPr lang="es-MX" sz="140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el</a:t>
            </a:r>
            <a:r>
              <a:rPr lang="es-MX" sz="1400" spc="-1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presupuesto</a:t>
            </a:r>
            <a:r>
              <a:rPr lang="es-MX" sz="1400" spc="-10" dirty="0">
                <a:solidFill>
                  <a:srgbClr val="013F99"/>
                </a:solidFill>
                <a:latin typeface="Century Gothic" panose="020B0502020202020204" pitchFamily="34" charset="0"/>
                <a:cs typeface="Arial" panose="020B0604020202020204" pitchFamily="34" charset="0"/>
              </a:rPr>
              <a:t> de</a:t>
            </a:r>
            <a:r>
              <a:rPr lang="es-MX" sz="1400" spc="-5" dirty="0">
                <a:solidFill>
                  <a:srgbClr val="013F99"/>
                </a:solidFill>
                <a:latin typeface="Century Gothic" panose="020B0502020202020204" pitchFamily="34" charset="0"/>
                <a:cs typeface="Arial" panose="020B0604020202020204" pitchFamily="34" charset="0"/>
              </a:rPr>
              <a:t> continuidad.</a:t>
            </a:r>
            <a:endParaRPr lang="es-MX" sz="1400" dirty="0">
              <a:solidFill>
                <a:srgbClr val="013F9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37035562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graphicFrame>
        <p:nvGraphicFramePr>
          <p:cNvPr id="10" name="object 2">
            <a:extLst>
              <a:ext uri="{FF2B5EF4-FFF2-40B4-BE49-F238E27FC236}">
                <a16:creationId xmlns:a16="http://schemas.microsoft.com/office/drawing/2014/main" id="{0CE2C08B-BAE2-A198-8A31-512FB431FBD9}"/>
              </a:ext>
            </a:extLst>
          </p:cNvPr>
          <p:cNvGraphicFramePr>
            <a:graphicFrameLocks noGrp="1"/>
          </p:cNvGraphicFramePr>
          <p:nvPr>
            <p:extLst>
              <p:ext uri="{D42A27DB-BD31-4B8C-83A1-F6EECF244321}">
                <p14:modId xmlns:p14="http://schemas.microsoft.com/office/powerpoint/2010/main" val="156926959"/>
              </p:ext>
            </p:extLst>
          </p:nvPr>
        </p:nvGraphicFramePr>
        <p:xfrm>
          <a:off x="282843" y="775036"/>
          <a:ext cx="8395970" cy="5110133"/>
        </p:xfrm>
        <a:graphic>
          <a:graphicData uri="http://schemas.openxmlformats.org/drawingml/2006/table">
            <a:tbl>
              <a:tblPr firstRow="1" bandRow="1">
                <a:tableStyleId>{2D5ABB26-0587-4C30-8999-92F81FD0307C}</a:tableStyleId>
              </a:tblPr>
              <a:tblGrid>
                <a:gridCol w="2249805">
                  <a:extLst>
                    <a:ext uri="{9D8B030D-6E8A-4147-A177-3AD203B41FA5}">
                      <a16:colId xmlns:a16="http://schemas.microsoft.com/office/drawing/2014/main" val="20000"/>
                    </a:ext>
                  </a:extLst>
                </a:gridCol>
                <a:gridCol w="3072130">
                  <a:extLst>
                    <a:ext uri="{9D8B030D-6E8A-4147-A177-3AD203B41FA5}">
                      <a16:colId xmlns:a16="http://schemas.microsoft.com/office/drawing/2014/main" val="20001"/>
                    </a:ext>
                  </a:extLst>
                </a:gridCol>
                <a:gridCol w="3074035">
                  <a:extLst>
                    <a:ext uri="{9D8B030D-6E8A-4147-A177-3AD203B41FA5}">
                      <a16:colId xmlns:a16="http://schemas.microsoft.com/office/drawing/2014/main" val="20002"/>
                    </a:ext>
                  </a:extLst>
                </a:gridCol>
              </a:tblGrid>
              <a:tr h="87577">
                <a:tc>
                  <a:txBody>
                    <a:bodyPr/>
                    <a:lstStyle/>
                    <a:p>
                      <a:pPr algn="ctr">
                        <a:lnSpc>
                          <a:spcPct val="100000"/>
                        </a:lnSpc>
                        <a:spcBef>
                          <a:spcPts val="5"/>
                        </a:spcBef>
                      </a:pPr>
                      <a:r>
                        <a:rPr sz="1000" b="1" spc="-5" dirty="0">
                          <a:latin typeface="Arial"/>
                          <a:cs typeface="Arial"/>
                        </a:rPr>
                        <a:t>Fase</a:t>
                      </a:r>
                      <a:endParaRPr sz="1000">
                        <a:latin typeface="Arial"/>
                        <a:cs typeface="Arial"/>
                      </a:endParaRPr>
                    </a:p>
                  </a:txBody>
                  <a:tcPr marL="0" marR="0" marT="635" marB="0">
                    <a:solidFill>
                      <a:srgbClr val="4F81BC"/>
                    </a:solidFill>
                  </a:tcPr>
                </a:tc>
                <a:tc>
                  <a:txBody>
                    <a:bodyPr/>
                    <a:lstStyle/>
                    <a:p>
                      <a:pPr algn="ctr">
                        <a:lnSpc>
                          <a:spcPct val="100000"/>
                        </a:lnSpc>
                        <a:spcBef>
                          <a:spcPts val="5"/>
                        </a:spcBef>
                      </a:pPr>
                      <a:r>
                        <a:rPr sz="1000" b="1" spc="-5" dirty="0">
                          <a:latin typeface="Arial"/>
                          <a:cs typeface="Arial"/>
                        </a:rPr>
                        <a:t>Observaciones</a:t>
                      </a:r>
                      <a:endParaRPr sz="1000" dirty="0">
                        <a:latin typeface="Arial"/>
                        <a:cs typeface="Arial"/>
                      </a:endParaRPr>
                    </a:p>
                  </a:txBody>
                  <a:tcPr marL="0" marR="0" marT="635" marB="0">
                    <a:solidFill>
                      <a:srgbClr val="4F81BC"/>
                    </a:solidFill>
                  </a:tcPr>
                </a:tc>
                <a:tc>
                  <a:txBody>
                    <a:bodyPr/>
                    <a:lstStyle/>
                    <a:p>
                      <a:pPr algn="ctr">
                        <a:lnSpc>
                          <a:spcPct val="100000"/>
                        </a:lnSpc>
                        <a:spcBef>
                          <a:spcPts val="5"/>
                        </a:spcBef>
                      </a:pPr>
                      <a:r>
                        <a:rPr sz="1000" b="1" spc="-5" dirty="0">
                          <a:latin typeface="Arial"/>
                          <a:cs typeface="Arial"/>
                        </a:rPr>
                        <a:t>Oportunidades</a:t>
                      </a:r>
                      <a:r>
                        <a:rPr sz="1000" b="1" spc="-25" dirty="0">
                          <a:latin typeface="Arial"/>
                          <a:cs typeface="Arial"/>
                        </a:rPr>
                        <a:t> </a:t>
                      </a:r>
                      <a:r>
                        <a:rPr sz="1000" b="1" spc="-5" dirty="0">
                          <a:latin typeface="Arial"/>
                          <a:cs typeface="Arial"/>
                        </a:rPr>
                        <a:t>de</a:t>
                      </a:r>
                      <a:r>
                        <a:rPr sz="1000" b="1" spc="-25" dirty="0">
                          <a:latin typeface="Arial"/>
                          <a:cs typeface="Arial"/>
                        </a:rPr>
                        <a:t> </a:t>
                      </a:r>
                      <a:r>
                        <a:rPr sz="1000" b="1" dirty="0">
                          <a:latin typeface="Arial"/>
                          <a:cs typeface="Arial"/>
                        </a:rPr>
                        <a:t>Mejora</a:t>
                      </a:r>
                      <a:endParaRPr sz="1000">
                        <a:latin typeface="Arial"/>
                        <a:cs typeface="Arial"/>
                      </a:endParaRPr>
                    </a:p>
                  </a:txBody>
                  <a:tcPr marL="0" marR="0" marT="635" marB="0">
                    <a:solidFill>
                      <a:srgbClr val="4F81BC"/>
                    </a:solidFill>
                  </a:tcPr>
                </a:tc>
                <a:extLst>
                  <a:ext uri="{0D108BD9-81ED-4DB2-BD59-A6C34878D82A}">
                    <a16:rowId xmlns:a16="http://schemas.microsoft.com/office/drawing/2014/main" val="10000"/>
                  </a:ext>
                </a:extLst>
              </a:tr>
              <a:tr h="375710">
                <a:tc rowSpan="10">
                  <a:txBody>
                    <a:bodyPr/>
                    <a:lstStyle/>
                    <a:p>
                      <a:pPr marL="67945">
                        <a:lnSpc>
                          <a:spcPts val="1125"/>
                        </a:lnSpc>
                      </a:pPr>
                      <a:r>
                        <a:rPr sz="1000" b="1" spc="-5" dirty="0">
                          <a:latin typeface="Arial"/>
                          <a:cs typeface="Arial"/>
                        </a:rPr>
                        <a:t>1.</a:t>
                      </a:r>
                      <a:r>
                        <a:rPr sz="1000" b="1" spc="-40" dirty="0">
                          <a:latin typeface="Arial"/>
                          <a:cs typeface="Arial"/>
                        </a:rPr>
                        <a:t> </a:t>
                      </a:r>
                      <a:r>
                        <a:rPr sz="1000" b="1" spc="-5" dirty="0">
                          <a:latin typeface="Arial"/>
                          <a:cs typeface="Arial"/>
                        </a:rPr>
                        <a:t>Contexto</a:t>
                      </a:r>
                      <a:endParaRPr sz="1000" dirty="0">
                        <a:latin typeface="Arial"/>
                        <a:cs typeface="Arial"/>
                      </a:endParaRPr>
                    </a:p>
                  </a:txBody>
                  <a:tcPr marL="0" marR="0" marT="0" marB="0">
                    <a:lnL w="12700">
                      <a:solidFill>
                        <a:srgbClr val="4F81BC"/>
                      </a:solidFill>
                      <a:prstDash val="solid"/>
                    </a:lnL>
                    <a:lnB w="12700">
                      <a:solidFill>
                        <a:srgbClr val="4F81BC"/>
                      </a:solidFill>
                      <a:prstDash val="solid"/>
                    </a:lnB>
                  </a:tcPr>
                </a:tc>
                <a:tc>
                  <a:txBody>
                    <a:bodyPr/>
                    <a:lstStyle/>
                    <a:p>
                      <a:pPr marL="68580">
                        <a:lnSpc>
                          <a:spcPts val="1135"/>
                        </a:lnSpc>
                      </a:pPr>
                      <a:r>
                        <a:rPr sz="1000" spc="-5" dirty="0">
                          <a:latin typeface="Arial MT"/>
                          <a:cs typeface="Arial MT"/>
                        </a:rPr>
                        <a:t>Existe</a:t>
                      </a:r>
                      <a:r>
                        <a:rPr sz="1000" spc="-10" dirty="0">
                          <a:latin typeface="Arial MT"/>
                          <a:cs typeface="Arial MT"/>
                        </a:rPr>
                        <a:t> </a:t>
                      </a:r>
                      <a:r>
                        <a:rPr sz="1000" dirty="0">
                          <a:latin typeface="Arial MT"/>
                          <a:cs typeface="Arial MT"/>
                        </a:rPr>
                        <a:t>un </a:t>
                      </a:r>
                      <a:r>
                        <a:rPr sz="1000" spc="-5" dirty="0">
                          <a:latin typeface="Arial MT"/>
                          <a:cs typeface="Arial MT"/>
                        </a:rPr>
                        <a:t>Plan estratégico</a:t>
                      </a:r>
                      <a:r>
                        <a:rPr sz="1000" dirty="0">
                          <a:latin typeface="Arial MT"/>
                          <a:cs typeface="Arial MT"/>
                        </a:rPr>
                        <a:t> </a:t>
                      </a:r>
                      <a:r>
                        <a:rPr sz="1000" spc="-5" dirty="0">
                          <a:latin typeface="Arial MT"/>
                          <a:cs typeface="Arial MT"/>
                        </a:rPr>
                        <a:t>de </a:t>
                      </a:r>
                      <a:r>
                        <a:rPr sz="1000" dirty="0">
                          <a:latin typeface="Arial MT"/>
                          <a:cs typeface="Arial MT"/>
                        </a:rPr>
                        <a:t>TI.</a:t>
                      </a:r>
                    </a:p>
                  </a:txBody>
                  <a:tcPr marL="0" marR="0" marT="0" marB="0">
                    <a:lnB w="12700">
                      <a:solidFill>
                        <a:srgbClr val="4F81BC"/>
                      </a:solidFill>
                      <a:prstDash val="solid"/>
                    </a:lnB>
                  </a:tcPr>
                </a:tc>
                <a:tc>
                  <a:txBody>
                    <a:bodyPr/>
                    <a:lstStyle/>
                    <a:p>
                      <a:pPr marL="69215" marR="61594">
                        <a:lnSpc>
                          <a:spcPts val="1140"/>
                        </a:lnSpc>
                        <a:spcBef>
                          <a:spcPts val="25"/>
                        </a:spcBef>
                      </a:pPr>
                      <a:r>
                        <a:rPr sz="1000" spc="-5" dirty="0">
                          <a:latin typeface="Arial MT"/>
                          <a:cs typeface="Arial MT"/>
                        </a:rPr>
                        <a:t>El</a:t>
                      </a:r>
                      <a:r>
                        <a:rPr sz="1000" spc="155" dirty="0">
                          <a:latin typeface="Arial MT"/>
                          <a:cs typeface="Arial MT"/>
                        </a:rPr>
                        <a:t> </a:t>
                      </a:r>
                      <a:r>
                        <a:rPr sz="1000" spc="-5" dirty="0">
                          <a:latin typeface="Arial MT"/>
                          <a:cs typeface="Arial MT"/>
                        </a:rPr>
                        <a:t>plan</a:t>
                      </a:r>
                      <a:r>
                        <a:rPr sz="1000" spc="155" dirty="0">
                          <a:latin typeface="Arial MT"/>
                          <a:cs typeface="Arial MT"/>
                        </a:rPr>
                        <a:t> </a:t>
                      </a:r>
                      <a:r>
                        <a:rPr sz="1000" spc="-5" dirty="0">
                          <a:latin typeface="Arial MT"/>
                          <a:cs typeface="Arial MT"/>
                        </a:rPr>
                        <a:t>estratégico</a:t>
                      </a:r>
                      <a:r>
                        <a:rPr sz="1000" spc="155" dirty="0">
                          <a:latin typeface="Arial MT"/>
                          <a:cs typeface="Arial MT"/>
                        </a:rPr>
                        <a:t> </a:t>
                      </a:r>
                      <a:r>
                        <a:rPr sz="1000" dirty="0">
                          <a:latin typeface="Arial MT"/>
                          <a:cs typeface="Arial MT"/>
                        </a:rPr>
                        <a:t>de</a:t>
                      </a:r>
                      <a:r>
                        <a:rPr sz="1000" spc="160" dirty="0">
                          <a:latin typeface="Arial MT"/>
                          <a:cs typeface="Arial MT"/>
                        </a:rPr>
                        <a:t> </a:t>
                      </a:r>
                      <a:r>
                        <a:rPr sz="1000" dirty="0">
                          <a:latin typeface="Arial MT"/>
                          <a:cs typeface="Arial MT"/>
                        </a:rPr>
                        <a:t>TI</a:t>
                      </a:r>
                      <a:r>
                        <a:rPr sz="1000" spc="165" dirty="0">
                          <a:latin typeface="Arial MT"/>
                          <a:cs typeface="Arial MT"/>
                        </a:rPr>
                        <a:t> </a:t>
                      </a:r>
                      <a:r>
                        <a:rPr sz="1000" spc="-5" dirty="0">
                          <a:latin typeface="Arial MT"/>
                          <a:cs typeface="Arial MT"/>
                        </a:rPr>
                        <a:t>está</a:t>
                      </a:r>
                      <a:r>
                        <a:rPr sz="1000" spc="155" dirty="0">
                          <a:latin typeface="Arial MT"/>
                          <a:cs typeface="Arial MT"/>
                        </a:rPr>
                        <a:t> </a:t>
                      </a:r>
                      <a:r>
                        <a:rPr sz="1000" spc="-5" dirty="0">
                          <a:latin typeface="Arial MT"/>
                          <a:cs typeface="Arial MT"/>
                        </a:rPr>
                        <a:t>enfocado</a:t>
                      </a:r>
                      <a:r>
                        <a:rPr sz="1000" spc="155" dirty="0">
                          <a:latin typeface="Arial MT"/>
                          <a:cs typeface="Arial MT"/>
                        </a:rPr>
                        <a:t> </a:t>
                      </a:r>
                      <a:r>
                        <a:rPr sz="1000" spc="-5" dirty="0">
                          <a:latin typeface="Arial MT"/>
                          <a:cs typeface="Arial MT"/>
                        </a:rPr>
                        <a:t>a </a:t>
                      </a:r>
                      <a:r>
                        <a:rPr sz="1000" spc="-265" dirty="0">
                          <a:latin typeface="Arial MT"/>
                          <a:cs typeface="Arial MT"/>
                        </a:rPr>
                        <a:t> </a:t>
                      </a:r>
                      <a:r>
                        <a:rPr sz="1000" spc="-5" dirty="0">
                          <a:latin typeface="Arial MT"/>
                          <a:cs typeface="Arial MT"/>
                        </a:rPr>
                        <a:t>mantenimiento</a:t>
                      </a:r>
                      <a:r>
                        <a:rPr sz="1000" spc="175" dirty="0">
                          <a:latin typeface="Arial MT"/>
                          <a:cs typeface="Arial MT"/>
                        </a:rPr>
                        <a:t> </a:t>
                      </a:r>
                      <a:r>
                        <a:rPr sz="1000" spc="-5" dirty="0">
                          <a:latin typeface="Arial MT"/>
                          <a:cs typeface="Arial MT"/>
                        </a:rPr>
                        <a:t>y</a:t>
                      </a:r>
                      <a:r>
                        <a:rPr sz="1000" spc="140" dirty="0">
                          <a:latin typeface="Arial MT"/>
                          <a:cs typeface="Arial MT"/>
                        </a:rPr>
                        <a:t> </a:t>
                      </a:r>
                      <a:r>
                        <a:rPr sz="1000" spc="-5" dirty="0">
                          <a:latin typeface="Arial MT"/>
                          <a:cs typeface="Arial MT"/>
                        </a:rPr>
                        <a:t>soporte</a:t>
                      </a:r>
                      <a:r>
                        <a:rPr sz="1000" spc="175" dirty="0">
                          <a:latin typeface="Arial MT"/>
                          <a:cs typeface="Arial MT"/>
                        </a:rPr>
                        <a:t> </a:t>
                      </a:r>
                      <a:r>
                        <a:rPr sz="1000" spc="-5" dirty="0">
                          <a:latin typeface="Arial MT"/>
                          <a:cs typeface="Arial MT"/>
                        </a:rPr>
                        <a:t>y</a:t>
                      </a:r>
                      <a:r>
                        <a:rPr sz="1000" spc="150" dirty="0">
                          <a:latin typeface="Arial MT"/>
                          <a:cs typeface="Arial MT"/>
                        </a:rPr>
                        <a:t> </a:t>
                      </a:r>
                      <a:r>
                        <a:rPr sz="1000" spc="-5" dirty="0">
                          <a:latin typeface="Arial MT"/>
                          <a:cs typeface="Arial MT"/>
                        </a:rPr>
                        <a:t>debe</a:t>
                      </a:r>
                      <a:r>
                        <a:rPr sz="1000" spc="150" dirty="0">
                          <a:latin typeface="Arial MT"/>
                          <a:cs typeface="Arial MT"/>
                        </a:rPr>
                        <a:t> </a:t>
                      </a:r>
                      <a:r>
                        <a:rPr sz="1000" spc="-5" dirty="0">
                          <a:latin typeface="Arial MT"/>
                          <a:cs typeface="Arial MT"/>
                        </a:rPr>
                        <a:t>ser</a:t>
                      </a:r>
                      <a:r>
                        <a:rPr sz="1000" spc="170" dirty="0">
                          <a:latin typeface="Arial MT"/>
                          <a:cs typeface="Arial MT"/>
                        </a:rPr>
                        <a:t> </a:t>
                      </a:r>
                      <a:r>
                        <a:rPr sz="1000" spc="-5" dirty="0">
                          <a:latin typeface="Arial MT"/>
                          <a:cs typeface="Arial MT"/>
                        </a:rPr>
                        <a:t>alineado</a:t>
                      </a:r>
                      <a:r>
                        <a:rPr sz="1000" spc="160" dirty="0">
                          <a:latin typeface="Arial MT"/>
                          <a:cs typeface="Arial MT"/>
                        </a:rPr>
                        <a:t> </a:t>
                      </a:r>
                      <a:r>
                        <a:rPr sz="1000" spc="-5" dirty="0">
                          <a:latin typeface="Arial MT"/>
                          <a:cs typeface="Arial MT"/>
                        </a:rPr>
                        <a:t>a</a:t>
                      </a:r>
                      <a:r>
                        <a:rPr sz="1000" spc="170" dirty="0">
                          <a:latin typeface="Arial MT"/>
                          <a:cs typeface="Arial MT"/>
                        </a:rPr>
                        <a:t> </a:t>
                      </a:r>
                      <a:r>
                        <a:rPr sz="1000" spc="-5" dirty="0">
                          <a:latin typeface="Arial MT"/>
                          <a:cs typeface="Arial MT"/>
                        </a:rPr>
                        <a:t>la</a:t>
                      </a:r>
                      <a:endParaRPr sz="1000">
                        <a:latin typeface="Arial MT"/>
                        <a:cs typeface="Arial MT"/>
                      </a:endParaRPr>
                    </a:p>
                    <a:p>
                      <a:pPr marL="69215">
                        <a:lnSpc>
                          <a:spcPts val="1100"/>
                        </a:lnSpc>
                      </a:pPr>
                      <a:r>
                        <a:rPr sz="1000" spc="-5" dirty="0">
                          <a:latin typeface="Arial MT"/>
                          <a:cs typeface="Arial MT"/>
                        </a:rPr>
                        <a:t>estrategia</a:t>
                      </a:r>
                      <a:r>
                        <a:rPr sz="1000" spc="-15" dirty="0">
                          <a:latin typeface="Arial MT"/>
                          <a:cs typeface="Arial MT"/>
                        </a:rPr>
                        <a:t> </a:t>
                      </a:r>
                      <a:r>
                        <a:rPr sz="1000" spc="-5" dirty="0">
                          <a:latin typeface="Arial MT"/>
                          <a:cs typeface="Arial MT"/>
                        </a:rPr>
                        <a:t>del</a:t>
                      </a:r>
                      <a:r>
                        <a:rPr sz="1000" spc="-10" dirty="0">
                          <a:latin typeface="Arial MT"/>
                          <a:cs typeface="Arial MT"/>
                        </a:rPr>
                        <a:t> </a:t>
                      </a:r>
                      <a:r>
                        <a:rPr sz="1000" spc="-5" dirty="0">
                          <a:latin typeface="Arial MT"/>
                          <a:cs typeface="Arial MT"/>
                        </a:rPr>
                        <a:t>negocio.</a:t>
                      </a:r>
                      <a:endParaRPr sz="1000">
                        <a:latin typeface="Arial MT"/>
                        <a:cs typeface="Arial MT"/>
                      </a:endParaRPr>
                    </a:p>
                  </a:txBody>
                  <a:tcPr marL="0" marR="0" marT="3175" marB="0">
                    <a:lnR w="12700">
                      <a:solidFill>
                        <a:srgbClr val="4F81BC"/>
                      </a:solidFill>
                      <a:prstDash val="solid"/>
                    </a:lnR>
                    <a:lnB w="12700">
                      <a:solidFill>
                        <a:srgbClr val="4F81BC"/>
                      </a:solidFill>
                      <a:prstDash val="solid"/>
                    </a:lnB>
                  </a:tcPr>
                </a:tc>
                <a:extLst>
                  <a:ext uri="{0D108BD9-81ED-4DB2-BD59-A6C34878D82A}">
                    <a16:rowId xmlns:a16="http://schemas.microsoft.com/office/drawing/2014/main" val="10001"/>
                  </a:ext>
                </a:extLst>
              </a:tr>
              <a:tr h="284357">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68580" marR="3136265">
                        <a:lnSpc>
                          <a:spcPts val="1150"/>
                        </a:lnSpc>
                        <a:spcBef>
                          <a:spcPts val="50"/>
                        </a:spcBef>
                      </a:pPr>
                      <a:r>
                        <a:rPr sz="1000" spc="-5" dirty="0">
                          <a:latin typeface="Arial MT"/>
                          <a:cs typeface="Arial MT"/>
                        </a:rPr>
                        <a:t>Existe</a:t>
                      </a:r>
                      <a:r>
                        <a:rPr sz="1000" spc="135" dirty="0">
                          <a:latin typeface="Arial MT"/>
                          <a:cs typeface="Arial MT"/>
                        </a:rPr>
                        <a:t> </a:t>
                      </a:r>
                      <a:r>
                        <a:rPr sz="1000" spc="-5" dirty="0">
                          <a:latin typeface="Arial MT"/>
                          <a:cs typeface="Arial MT"/>
                        </a:rPr>
                        <a:t>un</a:t>
                      </a:r>
                      <a:r>
                        <a:rPr sz="1000" spc="140" dirty="0">
                          <a:latin typeface="Arial MT"/>
                          <a:cs typeface="Arial MT"/>
                        </a:rPr>
                        <a:t> </a:t>
                      </a:r>
                      <a:r>
                        <a:rPr sz="1000" spc="-5" dirty="0">
                          <a:latin typeface="Arial MT"/>
                          <a:cs typeface="Arial MT"/>
                        </a:rPr>
                        <a:t>presupuesto</a:t>
                      </a:r>
                      <a:r>
                        <a:rPr sz="1000" spc="140" dirty="0">
                          <a:latin typeface="Arial MT"/>
                          <a:cs typeface="Arial MT"/>
                        </a:rPr>
                        <a:t> </a:t>
                      </a:r>
                      <a:r>
                        <a:rPr sz="1000" spc="-5" dirty="0">
                          <a:latin typeface="Arial MT"/>
                          <a:cs typeface="Arial MT"/>
                        </a:rPr>
                        <a:t>aprobado</a:t>
                      </a:r>
                      <a:r>
                        <a:rPr sz="1000" spc="145" dirty="0">
                          <a:latin typeface="Arial MT"/>
                          <a:cs typeface="Arial MT"/>
                        </a:rPr>
                        <a:t> </a:t>
                      </a:r>
                      <a:r>
                        <a:rPr sz="1000" spc="-5" dirty="0">
                          <a:latin typeface="Arial MT"/>
                          <a:cs typeface="Arial MT"/>
                        </a:rPr>
                        <a:t>de</a:t>
                      </a:r>
                      <a:r>
                        <a:rPr sz="1000" spc="140" dirty="0">
                          <a:latin typeface="Arial MT"/>
                          <a:cs typeface="Arial MT"/>
                        </a:rPr>
                        <a:t> </a:t>
                      </a:r>
                      <a:r>
                        <a:rPr sz="1000" dirty="0">
                          <a:latin typeface="Arial MT"/>
                          <a:cs typeface="Arial MT"/>
                        </a:rPr>
                        <a:t>TI</a:t>
                      </a:r>
                      <a:r>
                        <a:rPr sz="1000" spc="140" dirty="0">
                          <a:latin typeface="Arial MT"/>
                          <a:cs typeface="Arial MT"/>
                        </a:rPr>
                        <a:t> </a:t>
                      </a:r>
                      <a:r>
                        <a:rPr sz="1000" spc="-5" dirty="0">
                          <a:latin typeface="Arial MT"/>
                          <a:cs typeface="Arial MT"/>
                        </a:rPr>
                        <a:t>en</a:t>
                      </a:r>
                      <a:r>
                        <a:rPr sz="1000" spc="140" dirty="0">
                          <a:latin typeface="Arial MT"/>
                          <a:cs typeface="Arial MT"/>
                        </a:rPr>
                        <a:t> </a:t>
                      </a:r>
                      <a:r>
                        <a:rPr sz="1000" spc="-5" dirty="0">
                          <a:latin typeface="Arial MT"/>
                          <a:cs typeface="Arial MT"/>
                        </a:rPr>
                        <a:t>el</a:t>
                      </a:r>
                      <a:r>
                        <a:rPr sz="1000" spc="135" dirty="0">
                          <a:latin typeface="Arial MT"/>
                          <a:cs typeface="Arial MT"/>
                        </a:rPr>
                        <a:t> </a:t>
                      </a:r>
                      <a:r>
                        <a:rPr sz="1000" spc="-5" dirty="0">
                          <a:latin typeface="Arial MT"/>
                          <a:cs typeface="Arial MT"/>
                        </a:rPr>
                        <a:t>rubro </a:t>
                      </a:r>
                      <a:r>
                        <a:rPr sz="1000" spc="-265" dirty="0">
                          <a:latin typeface="Arial MT"/>
                          <a:cs typeface="Arial MT"/>
                        </a:rPr>
                        <a:t> </a:t>
                      </a:r>
                      <a:r>
                        <a:rPr sz="1000" spc="-5" dirty="0">
                          <a:latin typeface="Arial MT"/>
                          <a:cs typeface="Arial MT"/>
                        </a:rPr>
                        <a:t>Fortalecimiento Institucional.</a:t>
                      </a:r>
                      <a:endParaRPr sz="1000">
                        <a:latin typeface="Arial MT"/>
                        <a:cs typeface="Arial MT"/>
                      </a:endParaRPr>
                    </a:p>
                  </a:txBody>
                  <a:tcPr marL="0" marR="0" marT="635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421066">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64135">
                        <a:lnSpc>
                          <a:spcPts val="1150"/>
                        </a:lnSpc>
                        <a:spcBef>
                          <a:spcPts val="50"/>
                        </a:spcBef>
                      </a:pPr>
                      <a:r>
                        <a:rPr sz="1000" spc="-5" dirty="0">
                          <a:latin typeface="Arial MT"/>
                          <a:cs typeface="Arial MT"/>
                        </a:rPr>
                        <a:t>Se</a:t>
                      </a:r>
                      <a:r>
                        <a:rPr sz="1000" spc="170" dirty="0">
                          <a:latin typeface="Arial MT"/>
                          <a:cs typeface="Arial MT"/>
                        </a:rPr>
                        <a:t> </a:t>
                      </a:r>
                      <a:r>
                        <a:rPr sz="1000" spc="-5" dirty="0">
                          <a:latin typeface="Arial MT"/>
                          <a:cs typeface="Arial MT"/>
                        </a:rPr>
                        <a:t>tienen</a:t>
                      </a:r>
                      <a:r>
                        <a:rPr sz="1000" spc="170" dirty="0">
                          <a:latin typeface="Arial MT"/>
                          <a:cs typeface="Arial MT"/>
                        </a:rPr>
                        <a:t> </a:t>
                      </a:r>
                      <a:r>
                        <a:rPr sz="1000" spc="-5" dirty="0">
                          <a:latin typeface="Arial MT"/>
                          <a:cs typeface="Arial MT"/>
                        </a:rPr>
                        <a:t>definidos</a:t>
                      </a:r>
                      <a:r>
                        <a:rPr sz="1000" spc="180" dirty="0">
                          <a:latin typeface="Arial MT"/>
                          <a:cs typeface="Arial MT"/>
                        </a:rPr>
                        <a:t> </a:t>
                      </a:r>
                      <a:r>
                        <a:rPr sz="1000" spc="-5" dirty="0">
                          <a:latin typeface="Arial MT"/>
                          <a:cs typeface="Arial MT"/>
                        </a:rPr>
                        <a:t>roles</a:t>
                      </a:r>
                      <a:r>
                        <a:rPr sz="1000" spc="175" dirty="0">
                          <a:latin typeface="Arial MT"/>
                          <a:cs typeface="Arial MT"/>
                        </a:rPr>
                        <a:t> </a:t>
                      </a:r>
                      <a:r>
                        <a:rPr sz="1000" spc="-5" dirty="0">
                          <a:latin typeface="Arial MT"/>
                          <a:cs typeface="Arial MT"/>
                        </a:rPr>
                        <a:t>del</a:t>
                      </a:r>
                      <a:r>
                        <a:rPr sz="1000" spc="165" dirty="0">
                          <a:latin typeface="Arial MT"/>
                          <a:cs typeface="Arial MT"/>
                        </a:rPr>
                        <a:t> </a:t>
                      </a:r>
                      <a:r>
                        <a:rPr sz="1000" spc="-5" dirty="0">
                          <a:latin typeface="Arial MT"/>
                          <a:cs typeface="Arial MT"/>
                        </a:rPr>
                        <a:t>personal</a:t>
                      </a:r>
                      <a:r>
                        <a:rPr sz="1000" spc="170" dirty="0">
                          <a:latin typeface="Arial MT"/>
                          <a:cs typeface="Arial MT"/>
                        </a:rPr>
                        <a:t> </a:t>
                      </a:r>
                      <a:r>
                        <a:rPr sz="1000" dirty="0">
                          <a:latin typeface="Arial MT"/>
                          <a:cs typeface="Arial MT"/>
                        </a:rPr>
                        <a:t>de</a:t>
                      </a:r>
                      <a:r>
                        <a:rPr sz="1000" spc="170" dirty="0">
                          <a:latin typeface="Arial MT"/>
                          <a:cs typeface="Arial MT"/>
                        </a:rPr>
                        <a:t> </a:t>
                      </a:r>
                      <a:r>
                        <a:rPr sz="1000" spc="-5" dirty="0">
                          <a:latin typeface="Arial MT"/>
                          <a:cs typeface="Arial MT"/>
                        </a:rPr>
                        <a:t>área</a:t>
                      </a:r>
                      <a:r>
                        <a:rPr sz="1000" spc="175" dirty="0">
                          <a:latin typeface="Arial MT"/>
                          <a:cs typeface="Arial MT"/>
                        </a:rPr>
                        <a:t> </a:t>
                      </a:r>
                      <a:r>
                        <a:rPr sz="1000" spc="-5" dirty="0">
                          <a:latin typeface="Arial MT"/>
                          <a:cs typeface="Arial MT"/>
                        </a:rPr>
                        <a:t>de </a:t>
                      </a:r>
                      <a:r>
                        <a:rPr sz="1000" spc="-265" dirty="0">
                          <a:latin typeface="Arial MT"/>
                          <a:cs typeface="Arial MT"/>
                        </a:rPr>
                        <a:t> </a:t>
                      </a:r>
                      <a:r>
                        <a:rPr sz="1000" spc="-5" dirty="0">
                          <a:latin typeface="Arial MT"/>
                          <a:cs typeface="Arial MT"/>
                        </a:rPr>
                        <a:t>Apoyo</a:t>
                      </a:r>
                      <a:r>
                        <a:rPr sz="1000" spc="-10" dirty="0">
                          <a:latin typeface="Arial MT"/>
                          <a:cs typeface="Arial MT"/>
                        </a:rPr>
                        <a:t> </a:t>
                      </a:r>
                      <a:r>
                        <a:rPr sz="1000" spc="-5" dirty="0">
                          <a:latin typeface="Arial MT"/>
                          <a:cs typeface="Arial MT"/>
                        </a:rPr>
                        <a:t>Tecnológico.</a:t>
                      </a:r>
                      <a:endParaRPr sz="1000">
                        <a:latin typeface="Arial MT"/>
                        <a:cs typeface="Arial MT"/>
                      </a:endParaRPr>
                    </a:p>
                  </a:txBody>
                  <a:tcPr marL="0" marR="0" marT="6350" marB="0">
                    <a:lnT w="12700">
                      <a:solidFill>
                        <a:srgbClr val="4F81BC"/>
                      </a:solidFill>
                      <a:prstDash val="solid"/>
                    </a:lnT>
                    <a:lnB w="12700">
                      <a:solidFill>
                        <a:srgbClr val="4F81BC"/>
                      </a:solidFill>
                      <a:prstDash val="solid"/>
                    </a:lnB>
                  </a:tcPr>
                </a:tc>
                <a:tc>
                  <a:txBody>
                    <a:bodyPr/>
                    <a:lstStyle/>
                    <a:p>
                      <a:pPr marL="69215" marR="64135" algn="just">
                        <a:lnSpc>
                          <a:spcPts val="1150"/>
                        </a:lnSpc>
                        <a:spcBef>
                          <a:spcPts val="50"/>
                        </a:spcBef>
                      </a:pPr>
                      <a:r>
                        <a:rPr sz="1000" spc="-5" dirty="0">
                          <a:latin typeface="Arial MT"/>
                          <a:cs typeface="Arial MT"/>
                        </a:rPr>
                        <a:t>Diseñar, aplicar y </a:t>
                      </a:r>
                      <a:r>
                        <a:rPr sz="1000" dirty="0">
                          <a:latin typeface="Arial MT"/>
                          <a:cs typeface="Arial MT"/>
                        </a:rPr>
                        <a:t>mantener </a:t>
                      </a:r>
                      <a:r>
                        <a:rPr sz="1000" spc="-5" dirty="0">
                          <a:latin typeface="Arial MT"/>
                          <a:cs typeface="Arial MT"/>
                        </a:rPr>
                        <a:t>actualizado el plan de </a:t>
                      </a:r>
                      <a:r>
                        <a:rPr sz="1000" dirty="0">
                          <a:latin typeface="Arial MT"/>
                          <a:cs typeface="Arial MT"/>
                        </a:rPr>
                        <a:t> </a:t>
                      </a:r>
                      <a:r>
                        <a:rPr sz="1000" spc="-5" dirty="0">
                          <a:latin typeface="Arial MT"/>
                          <a:cs typeface="Arial MT"/>
                        </a:rPr>
                        <a:t>continuidad</a:t>
                      </a:r>
                      <a:r>
                        <a:rPr sz="1000" dirty="0">
                          <a:latin typeface="Arial MT"/>
                          <a:cs typeface="Arial MT"/>
                        </a:rPr>
                        <a:t> </a:t>
                      </a:r>
                      <a:r>
                        <a:rPr sz="1000" spc="-5" dirty="0">
                          <a:latin typeface="Arial MT"/>
                          <a:cs typeface="Arial MT"/>
                        </a:rPr>
                        <a:t>para</a:t>
                      </a:r>
                      <a:r>
                        <a:rPr sz="1000" dirty="0">
                          <a:latin typeface="Arial MT"/>
                          <a:cs typeface="Arial MT"/>
                        </a:rPr>
                        <a:t> </a:t>
                      </a:r>
                      <a:r>
                        <a:rPr sz="1000" spc="-5" dirty="0">
                          <a:latin typeface="Arial MT"/>
                          <a:cs typeface="Arial MT"/>
                        </a:rPr>
                        <a:t>procesos</a:t>
                      </a:r>
                      <a:r>
                        <a:rPr sz="1000" dirty="0">
                          <a:latin typeface="Arial MT"/>
                          <a:cs typeface="Arial MT"/>
                        </a:rPr>
                        <a:t> </a:t>
                      </a:r>
                      <a:r>
                        <a:rPr sz="1000" spc="-5" dirty="0">
                          <a:latin typeface="Arial MT"/>
                          <a:cs typeface="Arial MT"/>
                        </a:rPr>
                        <a:t>críticos</a:t>
                      </a:r>
                      <a:r>
                        <a:rPr sz="1000" dirty="0">
                          <a:latin typeface="Arial MT"/>
                          <a:cs typeface="Arial MT"/>
                        </a:rPr>
                        <a:t> como</a:t>
                      </a:r>
                      <a:r>
                        <a:rPr sz="1000" spc="5" dirty="0">
                          <a:latin typeface="Arial MT"/>
                          <a:cs typeface="Arial MT"/>
                        </a:rPr>
                        <a:t> </a:t>
                      </a:r>
                      <a:r>
                        <a:rPr sz="1000" spc="-5" dirty="0">
                          <a:latin typeface="Arial MT"/>
                          <a:cs typeface="Arial MT"/>
                        </a:rPr>
                        <a:t>es</a:t>
                      </a:r>
                      <a:r>
                        <a:rPr sz="1000" dirty="0">
                          <a:latin typeface="Arial MT"/>
                          <a:cs typeface="Arial MT"/>
                        </a:rPr>
                        <a:t> </a:t>
                      </a:r>
                      <a:r>
                        <a:rPr sz="1000" spc="-5" dirty="0">
                          <a:latin typeface="Arial MT"/>
                          <a:cs typeface="Arial MT"/>
                        </a:rPr>
                        <a:t>la </a:t>
                      </a:r>
                      <a:r>
                        <a:rPr sz="1000" dirty="0">
                          <a:latin typeface="Arial MT"/>
                          <a:cs typeface="Arial MT"/>
                        </a:rPr>
                        <a:t> </a:t>
                      </a:r>
                      <a:r>
                        <a:rPr sz="1000" spc="-5" dirty="0">
                          <a:latin typeface="Arial MT"/>
                          <a:cs typeface="Arial MT"/>
                        </a:rPr>
                        <a:t>gestión</a:t>
                      </a:r>
                      <a:r>
                        <a:rPr sz="1000" spc="-10" dirty="0">
                          <a:latin typeface="Arial MT"/>
                          <a:cs typeface="Arial MT"/>
                        </a:rPr>
                        <a:t> </a:t>
                      </a:r>
                      <a:r>
                        <a:rPr sz="1000" spc="-5" dirty="0">
                          <a:latin typeface="Arial MT"/>
                          <a:cs typeface="Arial MT"/>
                        </a:rPr>
                        <a:t>tributaria</a:t>
                      </a:r>
                      <a:endParaRPr sz="1000" dirty="0">
                        <a:latin typeface="Arial MT"/>
                        <a:cs typeface="Arial MT"/>
                      </a:endParaRPr>
                    </a:p>
                  </a:txBody>
                  <a:tcPr marL="0" marR="0" marT="6350"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3"/>
                  </a:ext>
                </a:extLst>
              </a:tr>
              <a:tr h="831196">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61594" algn="just">
                        <a:lnSpc>
                          <a:spcPts val="1150"/>
                        </a:lnSpc>
                        <a:spcBef>
                          <a:spcPts val="50"/>
                        </a:spcBef>
                      </a:pPr>
                      <a:r>
                        <a:rPr sz="1000" spc="-5" dirty="0">
                          <a:latin typeface="Arial MT"/>
                          <a:cs typeface="Arial MT"/>
                        </a:rPr>
                        <a:t>Existen</a:t>
                      </a:r>
                      <a:r>
                        <a:rPr sz="1000" dirty="0">
                          <a:latin typeface="Arial MT"/>
                          <a:cs typeface="Arial MT"/>
                        </a:rPr>
                        <a:t> </a:t>
                      </a:r>
                      <a:r>
                        <a:rPr sz="1000" spc="-5" dirty="0">
                          <a:latin typeface="Arial MT"/>
                          <a:cs typeface="Arial MT"/>
                        </a:rPr>
                        <a:t>políticas</a:t>
                      </a:r>
                      <a:r>
                        <a:rPr sz="1000" dirty="0">
                          <a:latin typeface="Arial MT"/>
                          <a:cs typeface="Arial MT"/>
                        </a:rPr>
                        <a:t> de</a:t>
                      </a:r>
                      <a:r>
                        <a:rPr sz="1000" spc="5" dirty="0">
                          <a:latin typeface="Arial MT"/>
                          <a:cs typeface="Arial MT"/>
                        </a:rPr>
                        <a:t> </a:t>
                      </a:r>
                      <a:r>
                        <a:rPr sz="1000" spc="-5" dirty="0">
                          <a:latin typeface="Arial MT"/>
                          <a:cs typeface="Arial MT"/>
                        </a:rPr>
                        <a:t>seguridad</a:t>
                      </a:r>
                      <a:r>
                        <a:rPr sz="1000" dirty="0">
                          <a:latin typeface="Arial MT"/>
                          <a:cs typeface="Arial MT"/>
                        </a:rPr>
                        <a:t> </a:t>
                      </a:r>
                      <a:r>
                        <a:rPr sz="1000" spc="-5" dirty="0">
                          <a:latin typeface="Arial MT"/>
                          <a:cs typeface="Arial MT"/>
                        </a:rPr>
                        <a:t>documentados</a:t>
                      </a:r>
                      <a:r>
                        <a:rPr sz="1000" dirty="0">
                          <a:latin typeface="Arial MT"/>
                          <a:cs typeface="Arial MT"/>
                        </a:rPr>
                        <a:t> </a:t>
                      </a:r>
                      <a:r>
                        <a:rPr sz="1000" spc="-5" dirty="0">
                          <a:latin typeface="Arial MT"/>
                          <a:cs typeface="Arial MT"/>
                        </a:rPr>
                        <a:t>y </a:t>
                      </a:r>
                      <a:r>
                        <a:rPr sz="1000" dirty="0">
                          <a:latin typeface="Arial MT"/>
                          <a:cs typeface="Arial MT"/>
                        </a:rPr>
                        <a:t> </a:t>
                      </a:r>
                      <a:r>
                        <a:rPr sz="1000" spc="-5" dirty="0">
                          <a:latin typeface="Arial MT"/>
                          <a:cs typeface="Arial MT"/>
                        </a:rPr>
                        <a:t>política </a:t>
                      </a:r>
                      <a:r>
                        <a:rPr sz="1000" dirty="0">
                          <a:latin typeface="Arial MT"/>
                          <a:cs typeface="Arial MT"/>
                        </a:rPr>
                        <a:t>de </a:t>
                      </a:r>
                      <a:r>
                        <a:rPr sz="1000" spc="-5" dirty="0">
                          <a:latin typeface="Arial MT"/>
                          <a:cs typeface="Arial MT"/>
                        </a:rPr>
                        <a:t>privacidad y protección de datos dentro </a:t>
                      </a:r>
                      <a:r>
                        <a:rPr sz="1000" dirty="0">
                          <a:latin typeface="Arial MT"/>
                          <a:cs typeface="Arial MT"/>
                        </a:rPr>
                        <a:t> </a:t>
                      </a:r>
                      <a:r>
                        <a:rPr sz="1000" spc="-5" dirty="0">
                          <a:latin typeface="Arial MT"/>
                          <a:cs typeface="Arial MT"/>
                        </a:rPr>
                        <a:t>del proyecto de ejecución actual de implementación </a:t>
                      </a:r>
                      <a:r>
                        <a:rPr sz="1000" dirty="0">
                          <a:latin typeface="Arial MT"/>
                          <a:cs typeface="Arial MT"/>
                        </a:rPr>
                        <a:t> </a:t>
                      </a:r>
                      <a:r>
                        <a:rPr sz="1000" spc="-5" dirty="0">
                          <a:latin typeface="Arial MT"/>
                          <a:cs typeface="Arial MT"/>
                        </a:rPr>
                        <a:t>del </a:t>
                      </a:r>
                      <a:r>
                        <a:rPr sz="1000" dirty="0">
                          <a:latin typeface="Arial MT"/>
                          <a:cs typeface="Arial MT"/>
                        </a:rPr>
                        <a:t>sistema </a:t>
                      </a:r>
                      <a:r>
                        <a:rPr sz="1000" spc="-5" dirty="0">
                          <a:latin typeface="Arial MT"/>
                          <a:cs typeface="Arial MT"/>
                        </a:rPr>
                        <a:t>de gestión de seguridad informática de </a:t>
                      </a:r>
                      <a:r>
                        <a:rPr sz="1000" dirty="0">
                          <a:latin typeface="Arial MT"/>
                          <a:cs typeface="Arial MT"/>
                        </a:rPr>
                        <a:t> </a:t>
                      </a:r>
                      <a:r>
                        <a:rPr sz="1000" spc="-5" dirty="0">
                          <a:latin typeface="Arial MT"/>
                          <a:cs typeface="Arial MT"/>
                        </a:rPr>
                        <a:t>acuerdo</a:t>
                      </a:r>
                      <a:r>
                        <a:rPr sz="1000" dirty="0">
                          <a:latin typeface="Arial MT"/>
                          <a:cs typeface="Arial MT"/>
                        </a:rPr>
                        <a:t> </a:t>
                      </a:r>
                      <a:r>
                        <a:rPr sz="1000" spc="-5" dirty="0">
                          <a:latin typeface="Arial MT"/>
                          <a:cs typeface="Arial MT"/>
                        </a:rPr>
                        <a:t>a</a:t>
                      </a:r>
                      <a:r>
                        <a:rPr sz="1000" dirty="0">
                          <a:latin typeface="Arial MT"/>
                          <a:cs typeface="Arial MT"/>
                        </a:rPr>
                        <a:t> </a:t>
                      </a:r>
                      <a:r>
                        <a:rPr sz="1000" spc="-5" dirty="0">
                          <a:latin typeface="Arial MT"/>
                          <a:cs typeface="Arial MT"/>
                        </a:rPr>
                        <a:t>los</a:t>
                      </a:r>
                      <a:r>
                        <a:rPr sz="1000" dirty="0">
                          <a:latin typeface="Arial MT"/>
                          <a:cs typeface="Arial MT"/>
                        </a:rPr>
                        <a:t> </a:t>
                      </a:r>
                      <a:r>
                        <a:rPr sz="1000" spc="-5" dirty="0">
                          <a:latin typeface="Arial MT"/>
                          <a:cs typeface="Arial MT"/>
                        </a:rPr>
                        <a:t>lineamientos</a:t>
                      </a:r>
                      <a:r>
                        <a:rPr sz="1000" dirty="0">
                          <a:latin typeface="Arial MT"/>
                          <a:cs typeface="Arial MT"/>
                        </a:rPr>
                        <a:t> </a:t>
                      </a:r>
                      <a:r>
                        <a:rPr sz="1000" spc="-5" dirty="0">
                          <a:latin typeface="Arial MT"/>
                          <a:cs typeface="Arial MT"/>
                        </a:rPr>
                        <a:t>del</a:t>
                      </a:r>
                      <a:r>
                        <a:rPr sz="1000" spc="270" dirty="0">
                          <a:latin typeface="Arial MT"/>
                          <a:cs typeface="Arial MT"/>
                        </a:rPr>
                        <a:t> </a:t>
                      </a:r>
                      <a:r>
                        <a:rPr sz="1000" spc="-5" dirty="0">
                          <a:latin typeface="Arial MT"/>
                          <a:cs typeface="Arial MT"/>
                        </a:rPr>
                        <a:t>Modelo</a:t>
                      </a:r>
                      <a:r>
                        <a:rPr sz="1000" spc="270" dirty="0">
                          <a:latin typeface="Arial MT"/>
                          <a:cs typeface="Arial MT"/>
                        </a:rPr>
                        <a:t> </a:t>
                      </a:r>
                      <a:r>
                        <a:rPr sz="1000" dirty="0">
                          <a:latin typeface="Arial MT"/>
                          <a:cs typeface="Arial MT"/>
                        </a:rPr>
                        <a:t>de </a:t>
                      </a:r>
                      <a:r>
                        <a:rPr sz="1000" spc="5" dirty="0">
                          <a:latin typeface="Arial MT"/>
                          <a:cs typeface="Arial MT"/>
                        </a:rPr>
                        <a:t> </a:t>
                      </a:r>
                      <a:r>
                        <a:rPr sz="1000" spc="-5" dirty="0">
                          <a:latin typeface="Arial MT"/>
                          <a:cs typeface="Arial MT"/>
                        </a:rPr>
                        <a:t>Seguridad</a:t>
                      </a:r>
                      <a:r>
                        <a:rPr sz="1000" spc="10" dirty="0">
                          <a:latin typeface="Arial MT"/>
                          <a:cs typeface="Arial MT"/>
                        </a:rPr>
                        <a:t> </a:t>
                      </a:r>
                      <a:r>
                        <a:rPr sz="1000" spc="-5" dirty="0">
                          <a:latin typeface="Arial MT"/>
                          <a:cs typeface="Arial MT"/>
                        </a:rPr>
                        <a:t>y</a:t>
                      </a:r>
                      <a:r>
                        <a:rPr sz="1000" spc="-10" dirty="0">
                          <a:latin typeface="Arial MT"/>
                          <a:cs typeface="Arial MT"/>
                        </a:rPr>
                        <a:t> </a:t>
                      </a:r>
                      <a:r>
                        <a:rPr sz="1000" spc="-5" dirty="0">
                          <a:latin typeface="Arial MT"/>
                          <a:cs typeface="Arial MT"/>
                        </a:rPr>
                        <a:t>Privacidad</a:t>
                      </a:r>
                      <a:r>
                        <a:rPr sz="1000" spc="5"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MinTIC.</a:t>
                      </a:r>
                      <a:endParaRPr sz="1000" dirty="0">
                        <a:latin typeface="Arial MT"/>
                        <a:cs typeface="Arial MT"/>
                      </a:endParaRPr>
                    </a:p>
                  </a:txBody>
                  <a:tcPr marL="0" marR="0" marT="6350" marB="0">
                    <a:lnT w="12700">
                      <a:solidFill>
                        <a:srgbClr val="4F81BC"/>
                      </a:solidFill>
                      <a:prstDash val="solid"/>
                    </a:lnT>
                    <a:lnB w="12700">
                      <a:solidFill>
                        <a:srgbClr val="4F81BC"/>
                      </a:solidFill>
                      <a:prstDash val="solid"/>
                    </a:lnB>
                  </a:tcPr>
                </a:tc>
                <a:tc>
                  <a:txBody>
                    <a:bodyPr/>
                    <a:lstStyle/>
                    <a:p>
                      <a:pPr marR="13335" algn="ctr">
                        <a:lnSpc>
                          <a:spcPts val="1170"/>
                        </a:lnSpc>
                      </a:pPr>
                      <a:r>
                        <a:rPr sz="1000" spc="-5" dirty="0">
                          <a:latin typeface="Arial MT"/>
                          <a:cs typeface="Arial MT"/>
                        </a:rPr>
                        <a:t>Hacer plan</a:t>
                      </a:r>
                      <a:r>
                        <a:rPr sz="1000" spc="5" dirty="0">
                          <a:latin typeface="Arial MT"/>
                          <a:cs typeface="Arial MT"/>
                        </a:rPr>
                        <a:t> </a:t>
                      </a:r>
                      <a:r>
                        <a:rPr sz="1000" spc="-5" dirty="0">
                          <a:latin typeface="Arial MT"/>
                          <a:cs typeface="Arial MT"/>
                        </a:rPr>
                        <a:t>de </a:t>
                      </a:r>
                      <a:r>
                        <a:rPr sz="1000" dirty="0">
                          <a:latin typeface="Arial MT"/>
                          <a:cs typeface="Arial MT"/>
                        </a:rPr>
                        <a:t>pruebas</a:t>
                      </a:r>
                      <a:r>
                        <a:rPr sz="1000" spc="5" dirty="0">
                          <a:latin typeface="Arial MT"/>
                          <a:cs typeface="Arial MT"/>
                        </a:rPr>
                        <a:t> </a:t>
                      </a:r>
                      <a:r>
                        <a:rPr sz="1000" spc="-5" dirty="0">
                          <a:latin typeface="Arial MT"/>
                          <a:cs typeface="Arial MT"/>
                        </a:rPr>
                        <a:t>del</a:t>
                      </a:r>
                      <a:r>
                        <a:rPr sz="1000" dirty="0">
                          <a:latin typeface="Arial MT"/>
                          <a:cs typeface="Arial MT"/>
                        </a:rPr>
                        <a:t> </a:t>
                      </a:r>
                      <a:r>
                        <a:rPr sz="1000" spc="-5" dirty="0">
                          <a:latin typeface="Arial MT"/>
                          <a:cs typeface="Arial MT"/>
                        </a:rPr>
                        <a:t>respaldo </a:t>
                      </a:r>
                      <a:r>
                        <a:rPr sz="1000" dirty="0">
                          <a:latin typeface="Arial MT"/>
                          <a:cs typeface="Arial MT"/>
                        </a:rPr>
                        <a:t>de</a:t>
                      </a:r>
                      <a:r>
                        <a:rPr sz="1000" spc="-5" dirty="0">
                          <a:latin typeface="Arial MT"/>
                          <a:cs typeface="Arial MT"/>
                        </a:rPr>
                        <a:t> información.</a:t>
                      </a:r>
                      <a:endParaRPr sz="1000">
                        <a:latin typeface="Arial MT"/>
                        <a:cs typeface="Arial MT"/>
                      </a:endParaRPr>
                    </a:p>
                  </a:txBody>
                  <a:tcPr marL="0" marR="0" marT="0"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4"/>
                  </a:ext>
                </a:extLst>
              </a:tr>
              <a:tr h="750350">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3141345" marR="60325" algn="just">
                        <a:lnSpc>
                          <a:spcPct val="95800"/>
                        </a:lnSpc>
                      </a:pPr>
                      <a:r>
                        <a:rPr sz="1000" spc="-5" dirty="0">
                          <a:latin typeface="Arial MT"/>
                          <a:cs typeface="Arial MT"/>
                        </a:rPr>
                        <a:t>Los</a:t>
                      </a:r>
                      <a:r>
                        <a:rPr sz="1000" dirty="0">
                          <a:latin typeface="Arial MT"/>
                          <a:cs typeface="Arial MT"/>
                        </a:rPr>
                        <a:t> </a:t>
                      </a:r>
                      <a:r>
                        <a:rPr sz="1000" spc="-5" dirty="0" err="1">
                          <a:latin typeface="Arial MT"/>
                          <a:cs typeface="Arial MT"/>
                        </a:rPr>
                        <a:t>procesos</a:t>
                      </a:r>
                      <a:r>
                        <a:rPr sz="1000" dirty="0">
                          <a:latin typeface="Arial MT"/>
                          <a:cs typeface="Arial MT"/>
                        </a:rPr>
                        <a:t> </a:t>
                      </a:r>
                      <a:r>
                        <a:rPr sz="1000" spc="-5" dirty="0" err="1">
                          <a:latin typeface="Arial MT"/>
                          <a:cs typeface="Arial MT"/>
                        </a:rPr>
                        <a:t>evaluados</a:t>
                      </a:r>
                      <a:r>
                        <a:rPr lang="es-MX" sz="1000" spc="-5" dirty="0">
                          <a:latin typeface="Arial MT"/>
                          <a:cs typeface="Arial MT"/>
                        </a:rPr>
                        <a:t>,</a:t>
                      </a:r>
                      <a:r>
                        <a:rPr sz="1000" dirty="0">
                          <a:latin typeface="Arial MT"/>
                          <a:cs typeface="Arial MT"/>
                        </a:rPr>
                        <a:t> un </a:t>
                      </a:r>
                      <a:r>
                        <a:rPr sz="1000" spc="-5" dirty="0">
                          <a:latin typeface="Arial MT"/>
                          <a:cs typeface="Arial MT"/>
                        </a:rPr>
                        <a:t>nivel </a:t>
                      </a:r>
                      <a:r>
                        <a:rPr sz="1000" dirty="0">
                          <a:latin typeface="Arial MT"/>
                          <a:cs typeface="Arial MT"/>
                        </a:rPr>
                        <a:t>de </a:t>
                      </a:r>
                      <a:r>
                        <a:rPr sz="1000" spc="5" dirty="0">
                          <a:latin typeface="Arial MT"/>
                          <a:cs typeface="Arial MT"/>
                        </a:rPr>
                        <a:t> </a:t>
                      </a:r>
                      <a:r>
                        <a:rPr sz="1000" spc="-5" dirty="0">
                          <a:latin typeface="Arial MT"/>
                          <a:cs typeface="Arial MT"/>
                        </a:rPr>
                        <a:t>madurez</a:t>
                      </a:r>
                      <a:r>
                        <a:rPr sz="1000" dirty="0">
                          <a:latin typeface="Arial MT"/>
                          <a:cs typeface="Arial MT"/>
                        </a:rPr>
                        <a:t> </a:t>
                      </a:r>
                      <a:r>
                        <a:rPr sz="1000" spc="-5" dirty="0">
                          <a:latin typeface="Arial MT"/>
                          <a:cs typeface="Arial MT"/>
                        </a:rPr>
                        <a:t>del</a:t>
                      </a:r>
                      <a:r>
                        <a:rPr sz="1000" dirty="0">
                          <a:latin typeface="Arial MT"/>
                          <a:cs typeface="Arial MT"/>
                        </a:rPr>
                        <a:t> </a:t>
                      </a:r>
                      <a:r>
                        <a:rPr sz="1000" spc="-5" dirty="0" err="1">
                          <a:latin typeface="Arial MT"/>
                          <a:cs typeface="Arial MT"/>
                        </a:rPr>
                        <a:t>en</a:t>
                      </a:r>
                      <a:r>
                        <a:rPr sz="1000" dirty="0">
                          <a:latin typeface="Arial MT"/>
                          <a:cs typeface="Arial MT"/>
                        </a:rPr>
                        <a:t> su</a:t>
                      </a:r>
                      <a:r>
                        <a:rPr sz="1000" spc="5" dirty="0">
                          <a:latin typeface="Arial MT"/>
                          <a:cs typeface="Arial MT"/>
                        </a:rPr>
                        <a:t> </a:t>
                      </a:r>
                      <a:r>
                        <a:rPr sz="1000" spc="-5" dirty="0">
                          <a:latin typeface="Arial MT"/>
                          <a:cs typeface="Arial MT"/>
                        </a:rPr>
                        <a:t>estado</a:t>
                      </a:r>
                      <a:r>
                        <a:rPr sz="1000" dirty="0">
                          <a:latin typeface="Arial MT"/>
                          <a:cs typeface="Arial MT"/>
                        </a:rPr>
                        <a:t> inicial,</a:t>
                      </a:r>
                      <a:r>
                        <a:rPr sz="1000" spc="5" dirty="0">
                          <a:latin typeface="Arial MT"/>
                          <a:cs typeface="Arial MT"/>
                        </a:rPr>
                        <a:t> </a:t>
                      </a:r>
                      <a:r>
                        <a:rPr sz="1000" dirty="0">
                          <a:latin typeface="Arial MT"/>
                          <a:cs typeface="Arial MT"/>
                        </a:rPr>
                        <a:t>un</a:t>
                      </a:r>
                      <a:r>
                        <a:rPr sz="1000" spc="5" dirty="0">
                          <a:latin typeface="Arial MT"/>
                          <a:cs typeface="Arial MT"/>
                        </a:rPr>
                        <a:t> </a:t>
                      </a:r>
                      <a:r>
                        <a:rPr sz="1000" spc="-5" dirty="0">
                          <a:latin typeface="Arial MT"/>
                          <a:cs typeface="Arial MT"/>
                        </a:rPr>
                        <a:t>nivel </a:t>
                      </a:r>
                      <a:r>
                        <a:rPr sz="1000" dirty="0">
                          <a:latin typeface="Arial MT"/>
                          <a:cs typeface="Arial MT"/>
                        </a:rPr>
                        <a:t> </a:t>
                      </a:r>
                      <a:r>
                        <a:rPr sz="1000" spc="-5" dirty="0">
                          <a:latin typeface="Arial MT"/>
                          <a:cs typeface="Arial MT"/>
                        </a:rPr>
                        <a:t>Gestionado</a:t>
                      </a:r>
                      <a:r>
                        <a:rPr sz="1000" dirty="0">
                          <a:latin typeface="Arial MT"/>
                          <a:cs typeface="Arial MT"/>
                        </a:rPr>
                        <a:t> </a:t>
                      </a:r>
                      <a:r>
                        <a:rPr sz="1000" spc="-5" dirty="0">
                          <a:latin typeface="Arial MT"/>
                          <a:cs typeface="Arial MT"/>
                        </a:rPr>
                        <a:t>que</a:t>
                      </a:r>
                      <a:r>
                        <a:rPr sz="1000" dirty="0">
                          <a:latin typeface="Arial MT"/>
                          <a:cs typeface="Arial MT"/>
                        </a:rPr>
                        <a:t> </a:t>
                      </a:r>
                      <a:r>
                        <a:rPr sz="1000" spc="-5" dirty="0">
                          <a:latin typeface="Arial MT"/>
                          <a:cs typeface="Arial MT"/>
                        </a:rPr>
                        <a:t>implica</a:t>
                      </a:r>
                      <a:r>
                        <a:rPr sz="1000" dirty="0">
                          <a:latin typeface="Arial MT"/>
                          <a:cs typeface="Arial MT"/>
                        </a:rPr>
                        <a:t> </a:t>
                      </a:r>
                      <a:r>
                        <a:rPr sz="1000" spc="-5" dirty="0">
                          <a:latin typeface="Arial MT"/>
                          <a:cs typeface="Arial MT"/>
                        </a:rPr>
                        <a:t>que</a:t>
                      </a:r>
                      <a:r>
                        <a:rPr sz="1000" dirty="0">
                          <a:latin typeface="Arial MT"/>
                          <a:cs typeface="Arial MT"/>
                        </a:rPr>
                        <a:t> </a:t>
                      </a:r>
                      <a:r>
                        <a:rPr sz="1000" spc="-5" dirty="0">
                          <a:latin typeface="Arial MT"/>
                          <a:cs typeface="Arial MT"/>
                        </a:rPr>
                        <a:t>las</a:t>
                      </a:r>
                      <a:r>
                        <a:rPr sz="1000" spc="265" dirty="0">
                          <a:latin typeface="Arial MT"/>
                          <a:cs typeface="Arial MT"/>
                        </a:rPr>
                        <a:t> </a:t>
                      </a:r>
                      <a:r>
                        <a:rPr sz="1000" spc="-5" dirty="0">
                          <a:latin typeface="Arial MT"/>
                          <a:cs typeface="Arial MT"/>
                        </a:rPr>
                        <a:t>actividades</a:t>
                      </a:r>
                      <a:r>
                        <a:rPr sz="1000" spc="270" dirty="0">
                          <a:latin typeface="Arial MT"/>
                          <a:cs typeface="Arial MT"/>
                        </a:rPr>
                        <a:t> </a:t>
                      </a:r>
                      <a:r>
                        <a:rPr sz="1000" dirty="0">
                          <a:latin typeface="Arial MT"/>
                          <a:cs typeface="Arial MT"/>
                        </a:rPr>
                        <a:t>se </a:t>
                      </a:r>
                      <a:r>
                        <a:rPr sz="1000" spc="5" dirty="0">
                          <a:latin typeface="Arial MT"/>
                          <a:cs typeface="Arial MT"/>
                        </a:rPr>
                        <a:t> </a:t>
                      </a:r>
                      <a:r>
                        <a:rPr sz="1000" spc="-5" dirty="0">
                          <a:latin typeface="Arial MT"/>
                          <a:cs typeface="Arial MT"/>
                        </a:rPr>
                        <a:t>están</a:t>
                      </a:r>
                      <a:r>
                        <a:rPr sz="1000" dirty="0">
                          <a:latin typeface="Arial MT"/>
                          <a:cs typeface="Arial MT"/>
                        </a:rPr>
                        <a:t> </a:t>
                      </a:r>
                      <a:r>
                        <a:rPr sz="1000" spc="-5" dirty="0">
                          <a:latin typeface="Arial MT"/>
                          <a:cs typeface="Arial MT"/>
                        </a:rPr>
                        <a:t>monitoreando.</a:t>
                      </a:r>
                      <a:r>
                        <a:rPr sz="1000" dirty="0">
                          <a:latin typeface="Arial MT"/>
                          <a:cs typeface="Arial MT"/>
                        </a:rPr>
                        <a:t> </a:t>
                      </a:r>
                      <a:r>
                        <a:rPr sz="1000" spc="-5" dirty="0">
                          <a:latin typeface="Arial MT"/>
                          <a:cs typeface="Arial MT"/>
                        </a:rPr>
                        <a:t>Sin</a:t>
                      </a:r>
                      <a:r>
                        <a:rPr sz="1000" dirty="0">
                          <a:latin typeface="Arial MT"/>
                          <a:cs typeface="Arial MT"/>
                        </a:rPr>
                        <a:t> </a:t>
                      </a:r>
                      <a:r>
                        <a:rPr sz="1000" spc="-5" dirty="0">
                          <a:latin typeface="Arial MT"/>
                          <a:cs typeface="Arial MT"/>
                        </a:rPr>
                        <a:t>embargo,</a:t>
                      </a:r>
                      <a:r>
                        <a:rPr sz="1000" spc="265" dirty="0">
                          <a:latin typeface="Arial MT"/>
                          <a:cs typeface="Arial MT"/>
                        </a:rPr>
                        <a:t> </a:t>
                      </a:r>
                      <a:r>
                        <a:rPr sz="1000" spc="-5" dirty="0">
                          <a:latin typeface="Arial MT"/>
                          <a:cs typeface="Arial MT"/>
                        </a:rPr>
                        <a:t>es</a:t>
                      </a:r>
                      <a:r>
                        <a:rPr sz="1000" spc="270" dirty="0">
                          <a:latin typeface="Arial MT"/>
                          <a:cs typeface="Arial MT"/>
                        </a:rPr>
                        <a:t> </a:t>
                      </a:r>
                      <a:r>
                        <a:rPr sz="1000" spc="-5" dirty="0">
                          <a:latin typeface="Arial MT"/>
                          <a:cs typeface="Arial MT"/>
                        </a:rPr>
                        <a:t>necesario </a:t>
                      </a:r>
                      <a:r>
                        <a:rPr sz="1000" dirty="0">
                          <a:latin typeface="Arial MT"/>
                          <a:cs typeface="Arial MT"/>
                        </a:rPr>
                        <a:t> </a:t>
                      </a:r>
                      <a:r>
                        <a:rPr sz="1000" spc="-5" dirty="0">
                          <a:latin typeface="Arial MT"/>
                          <a:cs typeface="Arial MT"/>
                        </a:rPr>
                        <a:t>que</a:t>
                      </a:r>
                      <a:r>
                        <a:rPr sz="1000" spc="-10" dirty="0">
                          <a:latin typeface="Arial MT"/>
                          <a:cs typeface="Arial MT"/>
                        </a:rPr>
                        <a:t> </a:t>
                      </a:r>
                      <a:r>
                        <a:rPr sz="1000" spc="-5" dirty="0">
                          <a:latin typeface="Arial MT"/>
                          <a:cs typeface="Arial MT"/>
                        </a:rPr>
                        <a:t>se</a:t>
                      </a:r>
                      <a:r>
                        <a:rPr sz="1000" spc="5" dirty="0">
                          <a:latin typeface="Arial MT"/>
                          <a:cs typeface="Arial MT"/>
                        </a:rPr>
                        <a:t> </a:t>
                      </a:r>
                      <a:r>
                        <a:rPr sz="1000" spc="-5" dirty="0">
                          <a:latin typeface="Arial MT"/>
                          <a:cs typeface="Arial MT"/>
                        </a:rPr>
                        <a:t>documente toda</a:t>
                      </a:r>
                      <a:r>
                        <a:rPr sz="1000" spc="5" dirty="0">
                          <a:latin typeface="Arial MT"/>
                          <a:cs typeface="Arial MT"/>
                        </a:rPr>
                        <a:t> </a:t>
                      </a:r>
                      <a:r>
                        <a:rPr sz="1000" spc="-5" dirty="0">
                          <a:latin typeface="Arial MT"/>
                          <a:cs typeface="Arial MT"/>
                        </a:rPr>
                        <a:t>la</a:t>
                      </a:r>
                      <a:r>
                        <a:rPr sz="1000" spc="5" dirty="0">
                          <a:latin typeface="Arial MT"/>
                          <a:cs typeface="Arial MT"/>
                        </a:rPr>
                        <a:t> </a:t>
                      </a:r>
                      <a:r>
                        <a:rPr sz="1000" spc="-5" dirty="0">
                          <a:latin typeface="Arial MT"/>
                          <a:cs typeface="Arial MT"/>
                        </a:rPr>
                        <a:t>gestión.</a:t>
                      </a:r>
                      <a:endParaRPr sz="1000" dirty="0">
                        <a:latin typeface="Arial MT"/>
                        <a:cs typeface="Arial MT"/>
                      </a:endParaRPr>
                    </a:p>
                  </a:txBody>
                  <a:tcPr marL="0" marR="0" marT="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284356">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68580" marR="3136265">
                        <a:lnSpc>
                          <a:spcPts val="1140"/>
                        </a:lnSpc>
                        <a:spcBef>
                          <a:spcPts val="70"/>
                        </a:spcBef>
                        <a:tabLst>
                          <a:tab pos="625475" algn="l"/>
                          <a:tab pos="1318260" algn="l"/>
                          <a:tab pos="1603375" algn="l"/>
                          <a:tab pos="2556510" algn="l"/>
                          <a:tab pos="2839720" algn="l"/>
                        </a:tabLst>
                      </a:pPr>
                      <a:r>
                        <a:rPr sz="1000" spc="-5" dirty="0">
                          <a:latin typeface="Arial MT"/>
                          <a:cs typeface="Arial MT"/>
                        </a:rPr>
                        <a:t>E</a:t>
                      </a:r>
                      <a:r>
                        <a:rPr sz="1000" spc="5" dirty="0">
                          <a:latin typeface="Arial MT"/>
                          <a:cs typeface="Arial MT"/>
                        </a:rPr>
                        <a:t>x</a:t>
                      </a:r>
                      <a:r>
                        <a:rPr sz="1000" spc="-5" dirty="0">
                          <a:latin typeface="Arial MT"/>
                          <a:cs typeface="Arial MT"/>
                        </a:rPr>
                        <a:t>i</a:t>
                      </a:r>
                      <a:r>
                        <a:rPr sz="1000" spc="5" dirty="0">
                          <a:latin typeface="Arial MT"/>
                          <a:cs typeface="Arial MT"/>
                        </a:rPr>
                        <a:t>s</a:t>
                      </a:r>
                      <a:r>
                        <a:rPr sz="1000" dirty="0">
                          <a:latin typeface="Arial MT"/>
                          <a:cs typeface="Arial MT"/>
                        </a:rPr>
                        <a:t>ten	</a:t>
                      </a:r>
                      <a:r>
                        <a:rPr sz="1000" spc="20" dirty="0">
                          <a:latin typeface="Arial MT"/>
                          <a:cs typeface="Arial MT"/>
                        </a:rPr>
                        <a:t>m</a:t>
                      </a:r>
                      <a:r>
                        <a:rPr sz="1000" dirty="0">
                          <a:latin typeface="Arial MT"/>
                          <a:cs typeface="Arial MT"/>
                        </a:rPr>
                        <a:t>a</a:t>
                      </a:r>
                      <a:r>
                        <a:rPr sz="1000" spc="-5" dirty="0">
                          <a:latin typeface="Arial MT"/>
                          <a:cs typeface="Arial MT"/>
                        </a:rPr>
                        <a:t>n</a:t>
                      </a:r>
                      <a:r>
                        <a:rPr sz="1000" dirty="0">
                          <a:latin typeface="Arial MT"/>
                          <a:cs typeface="Arial MT"/>
                        </a:rPr>
                        <a:t>u</a:t>
                      </a:r>
                      <a:r>
                        <a:rPr sz="1000" spc="-5" dirty="0">
                          <a:latin typeface="Arial MT"/>
                          <a:cs typeface="Arial MT"/>
                        </a:rPr>
                        <a:t>al</a:t>
                      </a:r>
                      <a:r>
                        <a:rPr sz="1000" dirty="0">
                          <a:latin typeface="Arial MT"/>
                          <a:cs typeface="Arial MT"/>
                        </a:rPr>
                        <a:t>es	de	e</a:t>
                      </a:r>
                      <a:r>
                        <a:rPr sz="1000" spc="-5" dirty="0">
                          <a:latin typeface="Arial MT"/>
                          <a:cs typeface="Arial MT"/>
                        </a:rPr>
                        <a:t>n</a:t>
                      </a:r>
                      <a:r>
                        <a:rPr sz="1000" dirty="0">
                          <a:latin typeface="Arial MT"/>
                          <a:cs typeface="Arial MT"/>
                        </a:rPr>
                        <a:t>tre</a:t>
                      </a:r>
                      <a:r>
                        <a:rPr sz="1000" spc="5" dirty="0">
                          <a:latin typeface="Arial MT"/>
                          <a:cs typeface="Arial MT"/>
                        </a:rPr>
                        <a:t>n</a:t>
                      </a:r>
                      <a:r>
                        <a:rPr sz="1000" dirty="0">
                          <a:latin typeface="Arial MT"/>
                          <a:cs typeface="Arial MT"/>
                        </a:rPr>
                        <a:t>a</a:t>
                      </a:r>
                      <a:r>
                        <a:rPr sz="1000" spc="15" dirty="0">
                          <a:latin typeface="Arial MT"/>
                          <a:cs typeface="Arial MT"/>
                        </a:rPr>
                        <a:t>m</a:t>
                      </a:r>
                      <a:r>
                        <a:rPr sz="1000" spc="-5" dirty="0">
                          <a:latin typeface="Arial MT"/>
                          <a:cs typeface="Arial MT"/>
                        </a:rPr>
                        <a:t>i</a:t>
                      </a:r>
                      <a:r>
                        <a:rPr sz="1000" dirty="0">
                          <a:latin typeface="Arial MT"/>
                          <a:cs typeface="Arial MT"/>
                        </a:rPr>
                        <a:t>e</a:t>
                      </a:r>
                      <a:r>
                        <a:rPr sz="1000" spc="-5" dirty="0">
                          <a:latin typeface="Arial MT"/>
                          <a:cs typeface="Arial MT"/>
                        </a:rPr>
                        <a:t>n</a:t>
                      </a:r>
                      <a:r>
                        <a:rPr sz="1000" dirty="0">
                          <a:latin typeface="Arial MT"/>
                          <a:cs typeface="Arial MT"/>
                        </a:rPr>
                        <a:t>to	de	</a:t>
                      </a:r>
                      <a:r>
                        <a:rPr sz="1000" spc="-5" dirty="0">
                          <a:latin typeface="Arial MT"/>
                          <a:cs typeface="Arial MT"/>
                        </a:rPr>
                        <a:t>l</a:t>
                      </a:r>
                      <a:r>
                        <a:rPr sz="1000" dirty="0">
                          <a:latin typeface="Arial MT"/>
                          <a:cs typeface="Arial MT"/>
                        </a:rPr>
                        <a:t>os  sistemas</a:t>
                      </a:r>
                      <a:r>
                        <a:rPr sz="1000" spc="-5" dirty="0">
                          <a:latin typeface="Arial MT"/>
                          <a:cs typeface="Arial MT"/>
                        </a:rPr>
                        <a:t> de información.</a:t>
                      </a:r>
                      <a:endParaRPr sz="1000">
                        <a:latin typeface="Arial MT"/>
                        <a:cs typeface="Arial MT"/>
                      </a:endParaRPr>
                    </a:p>
                  </a:txBody>
                  <a:tcPr marL="0" marR="0" marT="889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147969">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68580">
                        <a:lnSpc>
                          <a:spcPts val="1170"/>
                        </a:lnSpc>
                      </a:pPr>
                      <a:r>
                        <a:rPr sz="1000" spc="-5" dirty="0">
                          <a:latin typeface="Arial MT"/>
                          <a:cs typeface="Arial MT"/>
                        </a:rPr>
                        <a:t>Existen</a:t>
                      </a:r>
                      <a:r>
                        <a:rPr sz="1000" dirty="0">
                          <a:latin typeface="Arial MT"/>
                          <a:cs typeface="Arial MT"/>
                        </a:rPr>
                        <a:t> </a:t>
                      </a:r>
                      <a:r>
                        <a:rPr sz="1000" spc="-5" dirty="0">
                          <a:latin typeface="Arial MT"/>
                          <a:cs typeface="Arial MT"/>
                        </a:rPr>
                        <a:t>acuerdos</a:t>
                      </a:r>
                      <a:r>
                        <a:rPr sz="1000"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niveles</a:t>
                      </a:r>
                      <a:r>
                        <a:rPr sz="1000" dirty="0">
                          <a:latin typeface="Arial MT"/>
                          <a:cs typeface="Arial MT"/>
                        </a:rPr>
                        <a:t> </a:t>
                      </a:r>
                      <a:r>
                        <a:rPr sz="1000" spc="-5" dirty="0">
                          <a:latin typeface="Arial MT"/>
                          <a:cs typeface="Arial MT"/>
                        </a:rPr>
                        <a:t>de servicio</a:t>
                      </a:r>
                      <a:endParaRPr sz="1000">
                        <a:latin typeface="Arial MT"/>
                        <a:cs typeface="Arial MT"/>
                      </a:endParaRPr>
                    </a:p>
                  </a:txBody>
                  <a:tcPr marL="0" marR="0" marT="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r h="283069">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68580" marR="3136265">
                        <a:lnSpc>
                          <a:spcPts val="1150"/>
                        </a:lnSpc>
                        <a:spcBef>
                          <a:spcPts val="50"/>
                        </a:spcBef>
                        <a:tabLst>
                          <a:tab pos="371475" algn="l"/>
                          <a:tab pos="894715" algn="l"/>
                          <a:tab pos="1877060" algn="l"/>
                          <a:tab pos="2611120" algn="l"/>
                          <a:tab pos="2901950" algn="l"/>
                        </a:tabLst>
                      </a:pPr>
                      <a:r>
                        <a:rPr sz="1000" spc="-5" dirty="0">
                          <a:latin typeface="Arial MT"/>
                          <a:cs typeface="Arial MT"/>
                        </a:rPr>
                        <a:t>S</a:t>
                      </a:r>
                      <a:r>
                        <a:rPr sz="1000" dirty="0">
                          <a:latin typeface="Arial MT"/>
                          <a:cs typeface="Arial MT"/>
                        </a:rPr>
                        <a:t>e	re</a:t>
                      </a:r>
                      <a:r>
                        <a:rPr sz="1000" spc="5" dirty="0">
                          <a:latin typeface="Arial MT"/>
                          <a:cs typeface="Arial MT"/>
                        </a:rPr>
                        <a:t>a</a:t>
                      </a:r>
                      <a:r>
                        <a:rPr sz="1000" spc="-5" dirty="0">
                          <a:latin typeface="Arial MT"/>
                          <a:cs typeface="Arial MT"/>
                        </a:rPr>
                        <a:t>l</a:t>
                      </a:r>
                      <a:r>
                        <a:rPr sz="1000" spc="5" dirty="0">
                          <a:latin typeface="Arial MT"/>
                          <a:cs typeface="Arial MT"/>
                        </a:rPr>
                        <a:t>i</a:t>
                      </a:r>
                      <a:r>
                        <a:rPr sz="1000" spc="-10" dirty="0">
                          <a:latin typeface="Arial MT"/>
                          <a:cs typeface="Arial MT"/>
                        </a:rPr>
                        <a:t>z</a:t>
                      </a:r>
                      <a:r>
                        <a:rPr sz="1000" dirty="0">
                          <a:latin typeface="Arial MT"/>
                          <a:cs typeface="Arial MT"/>
                        </a:rPr>
                        <a:t>a	</a:t>
                      </a:r>
                      <a:r>
                        <a:rPr sz="1000" spc="20" dirty="0">
                          <a:latin typeface="Arial MT"/>
                          <a:cs typeface="Arial MT"/>
                        </a:rPr>
                        <a:t>m</a:t>
                      </a:r>
                      <a:r>
                        <a:rPr sz="1000" dirty="0">
                          <a:latin typeface="Arial MT"/>
                          <a:cs typeface="Arial MT"/>
                        </a:rPr>
                        <a:t>a</a:t>
                      </a:r>
                      <a:r>
                        <a:rPr sz="1000" spc="-5" dirty="0">
                          <a:latin typeface="Arial MT"/>
                          <a:cs typeface="Arial MT"/>
                        </a:rPr>
                        <a:t>n</a:t>
                      </a:r>
                      <a:r>
                        <a:rPr sz="1000" dirty="0">
                          <a:latin typeface="Arial MT"/>
                          <a:cs typeface="Arial MT"/>
                        </a:rPr>
                        <a:t>te</a:t>
                      </a:r>
                      <a:r>
                        <a:rPr sz="1000" spc="-5" dirty="0">
                          <a:latin typeface="Arial MT"/>
                          <a:cs typeface="Arial MT"/>
                        </a:rPr>
                        <a:t>ni</a:t>
                      </a:r>
                      <a:r>
                        <a:rPr sz="1000" spc="20" dirty="0">
                          <a:latin typeface="Arial MT"/>
                          <a:cs typeface="Arial MT"/>
                        </a:rPr>
                        <a:t>m</a:t>
                      </a:r>
                      <a:r>
                        <a:rPr sz="1000" spc="-5" dirty="0">
                          <a:latin typeface="Arial MT"/>
                          <a:cs typeface="Arial MT"/>
                        </a:rPr>
                        <a:t>i</a:t>
                      </a:r>
                      <a:r>
                        <a:rPr sz="1000" dirty="0">
                          <a:latin typeface="Arial MT"/>
                          <a:cs typeface="Arial MT"/>
                        </a:rPr>
                        <a:t>e</a:t>
                      </a:r>
                      <a:r>
                        <a:rPr sz="1000" spc="5" dirty="0">
                          <a:latin typeface="Arial MT"/>
                          <a:cs typeface="Arial MT"/>
                        </a:rPr>
                        <a:t>n</a:t>
                      </a:r>
                      <a:r>
                        <a:rPr sz="1000" dirty="0">
                          <a:latin typeface="Arial MT"/>
                          <a:cs typeface="Arial MT"/>
                        </a:rPr>
                        <a:t>to	pr</a:t>
                      </a:r>
                      <a:r>
                        <a:rPr sz="1000" spc="10" dirty="0">
                          <a:latin typeface="Arial MT"/>
                          <a:cs typeface="Arial MT"/>
                        </a:rPr>
                        <a:t>e</a:t>
                      </a:r>
                      <a:r>
                        <a:rPr sz="1000" spc="-10" dirty="0">
                          <a:latin typeface="Arial MT"/>
                          <a:cs typeface="Arial MT"/>
                        </a:rPr>
                        <a:t>v</a:t>
                      </a:r>
                      <a:r>
                        <a:rPr sz="1000" dirty="0">
                          <a:latin typeface="Arial MT"/>
                          <a:cs typeface="Arial MT"/>
                        </a:rPr>
                        <a:t>e</a:t>
                      </a:r>
                      <a:r>
                        <a:rPr sz="1000" spc="5" dirty="0">
                          <a:latin typeface="Arial MT"/>
                          <a:cs typeface="Arial MT"/>
                        </a:rPr>
                        <a:t>n</a:t>
                      </a:r>
                      <a:r>
                        <a:rPr sz="1000" dirty="0">
                          <a:latin typeface="Arial MT"/>
                          <a:cs typeface="Arial MT"/>
                        </a:rPr>
                        <a:t>t</a:t>
                      </a:r>
                      <a:r>
                        <a:rPr sz="1000" spc="5" dirty="0">
                          <a:latin typeface="Arial MT"/>
                          <a:cs typeface="Arial MT"/>
                        </a:rPr>
                        <a:t>i</a:t>
                      </a:r>
                      <a:r>
                        <a:rPr sz="1000" spc="-10" dirty="0">
                          <a:latin typeface="Arial MT"/>
                          <a:cs typeface="Arial MT"/>
                        </a:rPr>
                        <a:t>v</a:t>
                      </a:r>
                      <a:r>
                        <a:rPr sz="1000" dirty="0">
                          <a:latin typeface="Arial MT"/>
                          <a:cs typeface="Arial MT"/>
                        </a:rPr>
                        <a:t>o	</a:t>
                      </a:r>
                      <a:r>
                        <a:rPr sz="1000" spc="5" dirty="0">
                          <a:latin typeface="Arial MT"/>
                          <a:cs typeface="Arial MT"/>
                        </a:rPr>
                        <a:t>d</a:t>
                      </a:r>
                      <a:r>
                        <a:rPr sz="1000" dirty="0">
                          <a:latin typeface="Arial MT"/>
                          <a:cs typeface="Arial MT"/>
                        </a:rPr>
                        <a:t>e	</a:t>
                      </a:r>
                      <a:r>
                        <a:rPr sz="1000" spc="5" dirty="0">
                          <a:latin typeface="Arial MT"/>
                          <a:cs typeface="Arial MT"/>
                        </a:rPr>
                        <a:t>l</a:t>
                      </a:r>
                      <a:r>
                        <a:rPr sz="1000" dirty="0">
                          <a:latin typeface="Arial MT"/>
                          <a:cs typeface="Arial MT"/>
                        </a:rPr>
                        <a:t>a  </a:t>
                      </a:r>
                      <a:r>
                        <a:rPr sz="1000" spc="-5" dirty="0">
                          <a:latin typeface="Arial MT"/>
                          <a:cs typeface="Arial MT"/>
                        </a:rPr>
                        <a:t>infraestructura</a:t>
                      </a:r>
                      <a:r>
                        <a:rPr sz="1000" dirty="0">
                          <a:latin typeface="Arial MT"/>
                          <a:cs typeface="Arial MT"/>
                        </a:rPr>
                        <a:t> de</a:t>
                      </a:r>
                      <a:r>
                        <a:rPr sz="1000" spc="-5" dirty="0">
                          <a:latin typeface="Arial MT"/>
                          <a:cs typeface="Arial MT"/>
                        </a:rPr>
                        <a:t> </a:t>
                      </a:r>
                      <a:r>
                        <a:rPr sz="1000" dirty="0">
                          <a:latin typeface="Arial MT"/>
                          <a:cs typeface="Arial MT"/>
                        </a:rPr>
                        <a:t>TI</a:t>
                      </a:r>
                    </a:p>
                  </a:txBody>
                  <a:tcPr marL="0" marR="0" marT="635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8"/>
                  </a:ext>
                </a:extLst>
              </a:tr>
              <a:tr h="875265">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68580" marR="3134995" algn="just">
                        <a:lnSpc>
                          <a:spcPct val="95900"/>
                        </a:lnSpc>
                        <a:spcBef>
                          <a:spcPts val="15"/>
                        </a:spcBef>
                      </a:pPr>
                      <a:r>
                        <a:rPr sz="1000" spc="-5" dirty="0">
                          <a:latin typeface="Arial MT"/>
                          <a:cs typeface="Arial MT"/>
                        </a:rPr>
                        <a:t>Los procesos misionales cuentan con </a:t>
                      </a:r>
                      <a:r>
                        <a:rPr sz="1000" dirty="0">
                          <a:latin typeface="Arial MT"/>
                          <a:cs typeface="Arial MT"/>
                        </a:rPr>
                        <a:t>sistemas </a:t>
                      </a:r>
                      <a:r>
                        <a:rPr sz="1000" spc="-5" dirty="0">
                          <a:latin typeface="Arial MT"/>
                          <a:cs typeface="Arial MT"/>
                        </a:rPr>
                        <a:t>de </a:t>
                      </a:r>
                      <a:r>
                        <a:rPr sz="1000" dirty="0">
                          <a:latin typeface="Arial MT"/>
                          <a:cs typeface="Arial MT"/>
                        </a:rPr>
                        <a:t> </a:t>
                      </a:r>
                      <a:r>
                        <a:rPr sz="1000" spc="-5" dirty="0">
                          <a:latin typeface="Arial MT"/>
                          <a:cs typeface="Arial MT"/>
                        </a:rPr>
                        <a:t>información</a:t>
                      </a:r>
                      <a:r>
                        <a:rPr sz="1000" spc="254" dirty="0">
                          <a:latin typeface="Arial MT"/>
                          <a:cs typeface="Arial MT"/>
                        </a:rPr>
                        <a:t> </a:t>
                      </a:r>
                      <a:r>
                        <a:rPr sz="1000" spc="-5" dirty="0">
                          <a:latin typeface="Arial MT"/>
                          <a:cs typeface="Arial MT"/>
                        </a:rPr>
                        <a:t>estables.</a:t>
                      </a:r>
                      <a:r>
                        <a:rPr sz="1000" spc="254" dirty="0">
                          <a:latin typeface="Arial MT"/>
                          <a:cs typeface="Arial MT"/>
                        </a:rPr>
                        <a:t> </a:t>
                      </a:r>
                      <a:r>
                        <a:rPr sz="1000" spc="-5" dirty="0">
                          <a:latin typeface="Arial MT"/>
                          <a:cs typeface="Arial MT"/>
                        </a:rPr>
                        <a:t>Cuentan</a:t>
                      </a:r>
                      <a:r>
                        <a:rPr sz="1000" spc="254" dirty="0">
                          <a:latin typeface="Arial MT"/>
                          <a:cs typeface="Arial MT"/>
                        </a:rPr>
                        <a:t> </a:t>
                      </a:r>
                      <a:r>
                        <a:rPr sz="1000" spc="-5" dirty="0">
                          <a:latin typeface="Arial MT"/>
                          <a:cs typeface="Arial MT"/>
                        </a:rPr>
                        <a:t>con</a:t>
                      </a:r>
                      <a:r>
                        <a:rPr sz="1000" spc="254" dirty="0">
                          <a:latin typeface="Arial MT"/>
                          <a:cs typeface="Arial MT"/>
                        </a:rPr>
                        <a:t> </a:t>
                      </a:r>
                      <a:r>
                        <a:rPr sz="1000" spc="-5" dirty="0">
                          <a:latin typeface="Arial MT"/>
                          <a:cs typeface="Arial MT"/>
                        </a:rPr>
                        <a:t>un</a:t>
                      </a:r>
                      <a:r>
                        <a:rPr sz="1000" spc="254" dirty="0">
                          <a:latin typeface="Arial MT"/>
                          <a:cs typeface="Arial MT"/>
                        </a:rPr>
                        <a:t> </a:t>
                      </a:r>
                      <a:r>
                        <a:rPr sz="1000" dirty="0">
                          <a:latin typeface="Arial MT"/>
                          <a:cs typeface="Arial MT"/>
                        </a:rPr>
                        <a:t>sistema </a:t>
                      </a:r>
                      <a:r>
                        <a:rPr sz="1000" spc="-270" dirty="0">
                          <a:latin typeface="Arial MT"/>
                          <a:cs typeface="Arial MT"/>
                        </a:rPr>
                        <a:t> </a:t>
                      </a:r>
                      <a:r>
                        <a:rPr sz="1000" spc="-5" dirty="0">
                          <a:latin typeface="Arial MT"/>
                          <a:cs typeface="Arial MT"/>
                        </a:rPr>
                        <a:t>Administrativo</a:t>
                      </a:r>
                      <a:r>
                        <a:rPr sz="1000" dirty="0">
                          <a:latin typeface="Arial MT"/>
                          <a:cs typeface="Arial MT"/>
                        </a:rPr>
                        <a:t> </a:t>
                      </a:r>
                      <a:r>
                        <a:rPr sz="1000" spc="-5" dirty="0">
                          <a:latin typeface="Arial MT"/>
                          <a:cs typeface="Arial MT"/>
                        </a:rPr>
                        <a:t>y Financiero</a:t>
                      </a:r>
                      <a:r>
                        <a:rPr sz="1000" dirty="0">
                          <a:latin typeface="Arial MT"/>
                          <a:cs typeface="Arial MT"/>
                        </a:rPr>
                        <a:t> </a:t>
                      </a:r>
                      <a:r>
                        <a:rPr sz="1000" spc="-5" dirty="0">
                          <a:latin typeface="Arial MT"/>
                          <a:cs typeface="Arial MT"/>
                        </a:rPr>
                        <a:t>que</a:t>
                      </a:r>
                      <a:r>
                        <a:rPr sz="1000" dirty="0">
                          <a:latin typeface="Arial MT"/>
                          <a:cs typeface="Arial MT"/>
                        </a:rPr>
                        <a:t> </a:t>
                      </a:r>
                      <a:r>
                        <a:rPr sz="1000" spc="-5" dirty="0">
                          <a:latin typeface="Arial MT"/>
                          <a:cs typeface="Arial MT"/>
                        </a:rPr>
                        <a:t>integra</a:t>
                      </a:r>
                      <a:r>
                        <a:rPr sz="1000" dirty="0">
                          <a:latin typeface="Arial MT"/>
                          <a:cs typeface="Arial MT"/>
                        </a:rPr>
                        <a:t> </a:t>
                      </a:r>
                      <a:r>
                        <a:rPr sz="1000" spc="-5" dirty="0">
                          <a:latin typeface="Arial MT"/>
                          <a:cs typeface="Arial MT"/>
                        </a:rPr>
                        <a:t>todos</a:t>
                      </a:r>
                      <a:r>
                        <a:rPr sz="1000" dirty="0">
                          <a:latin typeface="Arial MT"/>
                          <a:cs typeface="Arial MT"/>
                        </a:rPr>
                        <a:t> </a:t>
                      </a:r>
                      <a:r>
                        <a:rPr sz="1000" spc="-5" dirty="0">
                          <a:latin typeface="Arial MT"/>
                          <a:cs typeface="Arial MT"/>
                        </a:rPr>
                        <a:t>los </a:t>
                      </a:r>
                      <a:r>
                        <a:rPr sz="1000" dirty="0">
                          <a:latin typeface="Arial MT"/>
                          <a:cs typeface="Arial MT"/>
                        </a:rPr>
                        <a:t> </a:t>
                      </a:r>
                      <a:r>
                        <a:rPr sz="1000" spc="-5" dirty="0">
                          <a:latin typeface="Arial MT"/>
                          <a:cs typeface="Arial MT"/>
                        </a:rPr>
                        <a:t>módulos</a:t>
                      </a:r>
                      <a:r>
                        <a:rPr sz="1000" dirty="0">
                          <a:latin typeface="Arial MT"/>
                          <a:cs typeface="Arial MT"/>
                        </a:rPr>
                        <a:t> </a:t>
                      </a:r>
                      <a:r>
                        <a:rPr sz="1000" spc="-5" dirty="0">
                          <a:latin typeface="Arial MT"/>
                          <a:cs typeface="Arial MT"/>
                        </a:rPr>
                        <a:t>de</a:t>
                      </a:r>
                      <a:r>
                        <a:rPr sz="1000" dirty="0">
                          <a:latin typeface="Arial MT"/>
                          <a:cs typeface="Arial MT"/>
                        </a:rPr>
                        <a:t> </a:t>
                      </a:r>
                      <a:r>
                        <a:rPr sz="1000" spc="-5" dirty="0">
                          <a:latin typeface="Arial MT"/>
                          <a:cs typeface="Arial MT"/>
                        </a:rPr>
                        <a:t>gestión.</a:t>
                      </a:r>
                      <a:r>
                        <a:rPr sz="1000" dirty="0">
                          <a:latin typeface="Arial MT"/>
                          <a:cs typeface="Arial MT"/>
                        </a:rPr>
                        <a:t> Además,</a:t>
                      </a:r>
                      <a:r>
                        <a:rPr sz="1000" spc="5" dirty="0">
                          <a:latin typeface="Arial MT"/>
                          <a:cs typeface="Arial MT"/>
                        </a:rPr>
                        <a:t> </a:t>
                      </a:r>
                      <a:r>
                        <a:rPr sz="1000" spc="-5" dirty="0">
                          <a:latin typeface="Arial MT"/>
                          <a:cs typeface="Arial MT"/>
                        </a:rPr>
                        <a:t>la</a:t>
                      </a:r>
                      <a:r>
                        <a:rPr sz="1000" dirty="0">
                          <a:latin typeface="Arial MT"/>
                          <a:cs typeface="Arial MT"/>
                        </a:rPr>
                        <a:t> </a:t>
                      </a:r>
                      <a:r>
                        <a:rPr sz="1000" spc="-5" dirty="0">
                          <a:latin typeface="Arial MT"/>
                          <a:cs typeface="Arial MT"/>
                        </a:rPr>
                        <a:t>plataforma</a:t>
                      </a:r>
                      <a:r>
                        <a:rPr sz="1000" dirty="0">
                          <a:latin typeface="Arial MT"/>
                          <a:cs typeface="Arial MT"/>
                        </a:rPr>
                        <a:t> </a:t>
                      </a:r>
                      <a:r>
                        <a:rPr sz="1000" spc="-5" dirty="0">
                          <a:latin typeface="Arial MT"/>
                          <a:cs typeface="Arial MT"/>
                        </a:rPr>
                        <a:t>de </a:t>
                      </a:r>
                      <a:r>
                        <a:rPr sz="1000" dirty="0">
                          <a:latin typeface="Arial MT"/>
                          <a:cs typeface="Arial MT"/>
                        </a:rPr>
                        <a:t> </a:t>
                      </a:r>
                      <a:r>
                        <a:rPr sz="1000" spc="-5" dirty="0">
                          <a:latin typeface="Arial MT"/>
                          <a:cs typeface="Arial MT"/>
                        </a:rPr>
                        <a:t>impuestos</a:t>
                      </a:r>
                      <a:r>
                        <a:rPr sz="1000" dirty="0">
                          <a:latin typeface="Arial MT"/>
                          <a:cs typeface="Arial MT"/>
                        </a:rPr>
                        <a:t> </a:t>
                      </a:r>
                      <a:r>
                        <a:rPr sz="1000" spc="-5" dirty="0">
                          <a:latin typeface="Arial MT"/>
                          <a:cs typeface="Arial MT"/>
                        </a:rPr>
                        <a:t>es</a:t>
                      </a:r>
                      <a:r>
                        <a:rPr sz="1000" dirty="0">
                          <a:latin typeface="Arial MT"/>
                          <a:cs typeface="Arial MT"/>
                        </a:rPr>
                        <a:t> </a:t>
                      </a:r>
                      <a:r>
                        <a:rPr sz="1000" spc="-5" dirty="0">
                          <a:latin typeface="Arial MT"/>
                          <a:cs typeface="Arial MT"/>
                        </a:rPr>
                        <a:t>estable</a:t>
                      </a:r>
                      <a:r>
                        <a:rPr sz="1000" dirty="0">
                          <a:latin typeface="Arial MT"/>
                          <a:cs typeface="Arial MT"/>
                        </a:rPr>
                        <a:t> </a:t>
                      </a:r>
                      <a:r>
                        <a:rPr sz="1000" spc="-5" dirty="0">
                          <a:latin typeface="Arial MT"/>
                          <a:cs typeface="Arial MT"/>
                        </a:rPr>
                        <a:t>y</a:t>
                      </a:r>
                      <a:r>
                        <a:rPr sz="1000" dirty="0">
                          <a:latin typeface="Arial MT"/>
                          <a:cs typeface="Arial MT"/>
                        </a:rPr>
                        <a:t> </a:t>
                      </a:r>
                      <a:r>
                        <a:rPr sz="1000" spc="-5" dirty="0">
                          <a:latin typeface="Arial MT"/>
                          <a:cs typeface="Arial MT"/>
                        </a:rPr>
                        <a:t>la</a:t>
                      </a:r>
                      <a:r>
                        <a:rPr sz="1000" dirty="0">
                          <a:latin typeface="Arial MT"/>
                          <a:cs typeface="Arial MT"/>
                        </a:rPr>
                        <a:t> </a:t>
                      </a:r>
                      <a:r>
                        <a:rPr sz="1000" spc="-5" dirty="0">
                          <a:latin typeface="Arial MT"/>
                          <a:cs typeface="Arial MT"/>
                        </a:rPr>
                        <a:t>conectividad</a:t>
                      </a:r>
                      <a:r>
                        <a:rPr sz="1000" dirty="0">
                          <a:latin typeface="Arial MT"/>
                          <a:cs typeface="Arial MT"/>
                        </a:rPr>
                        <a:t> </a:t>
                      </a:r>
                      <a:r>
                        <a:rPr sz="1000" spc="-5" dirty="0">
                          <a:latin typeface="Arial MT"/>
                          <a:cs typeface="Arial MT"/>
                        </a:rPr>
                        <a:t>con </a:t>
                      </a:r>
                      <a:r>
                        <a:rPr sz="1000" dirty="0">
                          <a:latin typeface="Arial MT"/>
                          <a:cs typeface="Arial MT"/>
                        </a:rPr>
                        <a:t> </a:t>
                      </a:r>
                      <a:r>
                        <a:rPr sz="1000" spc="-5" dirty="0">
                          <a:latin typeface="Arial MT"/>
                          <a:cs typeface="Arial MT"/>
                        </a:rPr>
                        <a:t>Entidades</a:t>
                      </a:r>
                      <a:r>
                        <a:rPr sz="1000" dirty="0">
                          <a:latin typeface="Arial MT"/>
                          <a:cs typeface="Arial MT"/>
                        </a:rPr>
                        <a:t> </a:t>
                      </a:r>
                      <a:r>
                        <a:rPr sz="1000" spc="-5" dirty="0">
                          <a:latin typeface="Arial MT"/>
                          <a:cs typeface="Arial MT"/>
                        </a:rPr>
                        <a:t>Financieras</a:t>
                      </a:r>
                      <a:r>
                        <a:rPr sz="1000" dirty="0">
                          <a:latin typeface="Arial MT"/>
                          <a:cs typeface="Arial MT"/>
                        </a:rPr>
                        <a:t> está</a:t>
                      </a:r>
                      <a:r>
                        <a:rPr sz="1000" spc="5" dirty="0">
                          <a:latin typeface="Arial MT"/>
                          <a:cs typeface="Arial MT"/>
                        </a:rPr>
                        <a:t> </a:t>
                      </a:r>
                      <a:r>
                        <a:rPr sz="1000" spc="-5" dirty="0">
                          <a:latin typeface="Arial MT"/>
                          <a:cs typeface="Arial MT"/>
                        </a:rPr>
                        <a:t>automatizada</a:t>
                      </a:r>
                      <a:r>
                        <a:rPr sz="1000" dirty="0">
                          <a:latin typeface="Arial MT"/>
                          <a:cs typeface="Arial MT"/>
                        </a:rPr>
                        <a:t> </a:t>
                      </a:r>
                      <a:r>
                        <a:rPr sz="1000" spc="-5" dirty="0">
                          <a:latin typeface="Arial MT"/>
                          <a:cs typeface="Arial MT"/>
                        </a:rPr>
                        <a:t>por </a:t>
                      </a:r>
                      <a:r>
                        <a:rPr sz="1000" dirty="0">
                          <a:latin typeface="Arial MT"/>
                          <a:cs typeface="Arial MT"/>
                        </a:rPr>
                        <a:t> </a:t>
                      </a:r>
                      <a:r>
                        <a:rPr sz="1000" spc="-5" dirty="0">
                          <a:latin typeface="Arial MT"/>
                          <a:cs typeface="Arial MT"/>
                        </a:rPr>
                        <a:t>webservice.</a:t>
                      </a:r>
                      <a:endParaRPr sz="1000" dirty="0">
                        <a:latin typeface="Arial MT"/>
                        <a:cs typeface="Arial MT"/>
                      </a:endParaRPr>
                    </a:p>
                  </a:txBody>
                  <a:tcPr marL="0" marR="0" marT="1905"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9"/>
                  </a:ext>
                </a:extLst>
              </a:tr>
              <a:tr h="284313">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68580" marR="3138170">
                        <a:lnSpc>
                          <a:spcPts val="1150"/>
                        </a:lnSpc>
                        <a:spcBef>
                          <a:spcPts val="50"/>
                        </a:spcBef>
                      </a:pPr>
                      <a:r>
                        <a:rPr sz="1000" spc="-5" dirty="0">
                          <a:latin typeface="Arial MT"/>
                          <a:cs typeface="Arial MT"/>
                        </a:rPr>
                        <a:t>Los</a:t>
                      </a:r>
                      <a:r>
                        <a:rPr sz="1000" spc="85" dirty="0">
                          <a:latin typeface="Arial MT"/>
                          <a:cs typeface="Arial MT"/>
                        </a:rPr>
                        <a:t> </a:t>
                      </a:r>
                      <a:r>
                        <a:rPr sz="1000" spc="-5" dirty="0">
                          <a:latin typeface="Arial MT"/>
                          <a:cs typeface="Arial MT"/>
                        </a:rPr>
                        <a:t>procesos</a:t>
                      </a:r>
                      <a:r>
                        <a:rPr sz="1000" spc="85" dirty="0">
                          <a:latin typeface="Arial MT"/>
                          <a:cs typeface="Arial MT"/>
                        </a:rPr>
                        <a:t> </a:t>
                      </a:r>
                      <a:r>
                        <a:rPr sz="1000" spc="-5" dirty="0">
                          <a:latin typeface="Arial MT"/>
                          <a:cs typeface="Arial MT"/>
                        </a:rPr>
                        <a:t>están</a:t>
                      </a:r>
                      <a:r>
                        <a:rPr sz="1000" spc="75" dirty="0">
                          <a:latin typeface="Arial MT"/>
                          <a:cs typeface="Arial MT"/>
                        </a:rPr>
                        <a:t> </a:t>
                      </a:r>
                      <a:r>
                        <a:rPr sz="1000" spc="-5" dirty="0">
                          <a:latin typeface="Arial MT"/>
                          <a:cs typeface="Arial MT"/>
                        </a:rPr>
                        <a:t>identificados</a:t>
                      </a:r>
                      <a:r>
                        <a:rPr sz="1000" spc="85" dirty="0">
                          <a:latin typeface="Arial MT"/>
                          <a:cs typeface="Arial MT"/>
                        </a:rPr>
                        <a:t> </a:t>
                      </a:r>
                      <a:r>
                        <a:rPr sz="1000" spc="-5" dirty="0">
                          <a:latin typeface="Arial MT"/>
                          <a:cs typeface="Arial MT"/>
                        </a:rPr>
                        <a:t>según</a:t>
                      </a:r>
                      <a:r>
                        <a:rPr sz="1000" spc="80" dirty="0">
                          <a:latin typeface="Arial MT"/>
                          <a:cs typeface="Arial MT"/>
                        </a:rPr>
                        <a:t> </a:t>
                      </a:r>
                      <a:r>
                        <a:rPr sz="1000" dirty="0">
                          <a:latin typeface="Arial MT"/>
                          <a:cs typeface="Arial MT"/>
                        </a:rPr>
                        <a:t>su</a:t>
                      </a:r>
                      <a:r>
                        <a:rPr sz="1000" spc="75" dirty="0">
                          <a:latin typeface="Arial MT"/>
                          <a:cs typeface="Arial MT"/>
                        </a:rPr>
                        <a:t> </a:t>
                      </a:r>
                      <a:r>
                        <a:rPr sz="1000" spc="-5" dirty="0">
                          <a:latin typeface="Arial MT"/>
                          <a:cs typeface="Arial MT"/>
                        </a:rPr>
                        <a:t>nivel</a:t>
                      </a:r>
                      <a:r>
                        <a:rPr sz="1000" spc="80" dirty="0">
                          <a:latin typeface="Arial MT"/>
                          <a:cs typeface="Arial MT"/>
                        </a:rPr>
                        <a:t> </a:t>
                      </a:r>
                      <a:r>
                        <a:rPr sz="1000" spc="-5" dirty="0">
                          <a:latin typeface="Arial MT"/>
                          <a:cs typeface="Arial MT"/>
                        </a:rPr>
                        <a:t>de </a:t>
                      </a:r>
                      <a:r>
                        <a:rPr sz="1000" spc="-260" dirty="0">
                          <a:latin typeface="Arial MT"/>
                          <a:cs typeface="Arial MT"/>
                        </a:rPr>
                        <a:t> </a:t>
                      </a:r>
                      <a:r>
                        <a:rPr sz="1000" spc="-5" dirty="0">
                          <a:latin typeface="Arial MT"/>
                          <a:cs typeface="Arial MT"/>
                        </a:rPr>
                        <a:t>criticidad</a:t>
                      </a:r>
                      <a:r>
                        <a:rPr sz="1000" spc="-10" dirty="0">
                          <a:latin typeface="Arial MT"/>
                          <a:cs typeface="Arial MT"/>
                        </a:rPr>
                        <a:t> </a:t>
                      </a:r>
                      <a:r>
                        <a:rPr sz="1000" dirty="0">
                          <a:latin typeface="Arial MT"/>
                          <a:cs typeface="Arial MT"/>
                        </a:rPr>
                        <a:t>están</a:t>
                      </a:r>
                      <a:r>
                        <a:rPr sz="1000" spc="5" dirty="0">
                          <a:latin typeface="Arial MT"/>
                          <a:cs typeface="Arial MT"/>
                        </a:rPr>
                        <a:t> </a:t>
                      </a:r>
                      <a:r>
                        <a:rPr sz="1000" spc="-5" dirty="0">
                          <a:latin typeface="Arial MT"/>
                          <a:cs typeface="Arial MT"/>
                        </a:rPr>
                        <a:t>identificados</a:t>
                      </a:r>
                      <a:endParaRPr sz="1000" dirty="0">
                        <a:latin typeface="Arial MT"/>
                        <a:cs typeface="Arial MT"/>
                      </a:endParaRPr>
                    </a:p>
                  </a:txBody>
                  <a:tcPr marL="0" marR="0" marT="635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75462026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4" name="Elipse 3">
            <a:extLst>
              <a:ext uri="{FF2B5EF4-FFF2-40B4-BE49-F238E27FC236}">
                <a16:creationId xmlns:a16="http://schemas.microsoft.com/office/drawing/2014/main" id="{AB1213AA-2BB6-E2B6-D63D-769BD6AD71CC}"/>
              </a:ext>
            </a:extLst>
          </p:cNvPr>
          <p:cNvSpPr/>
          <p:nvPr/>
        </p:nvSpPr>
        <p:spPr>
          <a:xfrm>
            <a:off x="377770" y="1529698"/>
            <a:ext cx="3313967" cy="3130062"/>
          </a:xfrm>
          <a:prstGeom prst="ellips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3F99"/>
              </a:solidFill>
            </a:endParaRPr>
          </a:p>
        </p:txBody>
      </p:sp>
      <p:sp>
        <p:nvSpPr>
          <p:cNvPr id="5" name="CuadroTexto 4">
            <a:extLst>
              <a:ext uri="{FF2B5EF4-FFF2-40B4-BE49-F238E27FC236}">
                <a16:creationId xmlns:a16="http://schemas.microsoft.com/office/drawing/2014/main" id="{48D7BA74-3418-239E-0792-7DD1A3E83032}"/>
              </a:ext>
            </a:extLst>
          </p:cNvPr>
          <p:cNvSpPr txBox="1"/>
          <p:nvPr/>
        </p:nvSpPr>
        <p:spPr>
          <a:xfrm>
            <a:off x="873638" y="1128401"/>
            <a:ext cx="7460737" cy="307777"/>
          </a:xfrm>
          <a:prstGeom prst="rect">
            <a:avLst/>
          </a:prstGeom>
          <a:noFill/>
        </p:spPr>
        <p:txBody>
          <a:bodyPr wrap="square">
            <a:spAutoFit/>
          </a:bodyPr>
          <a:lstStyle/>
          <a:p>
            <a:pPr algn="l"/>
            <a:endParaRPr lang="es-MX" sz="1400" b="0" i="0" dirty="0">
              <a:solidFill>
                <a:srgbClr val="013F99"/>
              </a:solidFill>
              <a:effectLst/>
              <a:latin typeface="Arial" panose="020B0604020202020204" pitchFamily="34" charset="0"/>
              <a:cs typeface="Arial" panose="020B0604020202020204" pitchFamily="34" charset="0"/>
            </a:endParaRPr>
          </a:p>
        </p:txBody>
      </p:sp>
      <p:graphicFrame>
        <p:nvGraphicFramePr>
          <p:cNvPr id="6" name="object 2">
            <a:extLst>
              <a:ext uri="{FF2B5EF4-FFF2-40B4-BE49-F238E27FC236}">
                <a16:creationId xmlns:a16="http://schemas.microsoft.com/office/drawing/2014/main" id="{26C32D07-70FD-7B9F-2740-C9CAAEDFCE62}"/>
              </a:ext>
            </a:extLst>
          </p:cNvPr>
          <p:cNvGraphicFramePr>
            <a:graphicFrameLocks noGrp="1"/>
          </p:cNvGraphicFramePr>
          <p:nvPr>
            <p:extLst>
              <p:ext uri="{D42A27DB-BD31-4B8C-83A1-F6EECF244321}">
                <p14:modId xmlns:p14="http://schemas.microsoft.com/office/powerpoint/2010/main" val="2224524919"/>
              </p:ext>
            </p:extLst>
          </p:nvPr>
        </p:nvGraphicFramePr>
        <p:xfrm>
          <a:off x="120750" y="609079"/>
          <a:ext cx="8395969" cy="5159750"/>
        </p:xfrm>
        <a:graphic>
          <a:graphicData uri="http://schemas.openxmlformats.org/drawingml/2006/table">
            <a:tbl>
              <a:tblPr firstRow="1" bandRow="1">
                <a:tableStyleId>{2D5ABB26-0587-4C30-8999-92F81FD0307C}</a:tableStyleId>
              </a:tblPr>
              <a:tblGrid>
                <a:gridCol w="2249805">
                  <a:extLst>
                    <a:ext uri="{9D8B030D-6E8A-4147-A177-3AD203B41FA5}">
                      <a16:colId xmlns:a16="http://schemas.microsoft.com/office/drawing/2014/main" val="20000"/>
                    </a:ext>
                  </a:extLst>
                </a:gridCol>
                <a:gridCol w="3061335">
                  <a:extLst>
                    <a:ext uri="{9D8B030D-6E8A-4147-A177-3AD203B41FA5}">
                      <a16:colId xmlns:a16="http://schemas.microsoft.com/office/drawing/2014/main" val="20001"/>
                    </a:ext>
                  </a:extLst>
                </a:gridCol>
                <a:gridCol w="3084829">
                  <a:extLst>
                    <a:ext uri="{9D8B030D-6E8A-4147-A177-3AD203B41FA5}">
                      <a16:colId xmlns:a16="http://schemas.microsoft.com/office/drawing/2014/main" val="20002"/>
                    </a:ext>
                  </a:extLst>
                </a:gridCol>
              </a:tblGrid>
              <a:tr h="595884">
                <a:tc rowSpan="6">
                  <a:txBody>
                    <a:bodyPr/>
                    <a:lstStyle/>
                    <a:p>
                      <a:pPr marL="67945">
                        <a:lnSpc>
                          <a:spcPts val="1160"/>
                        </a:lnSpc>
                      </a:pPr>
                      <a:r>
                        <a:rPr sz="1000" b="1" spc="-5" dirty="0">
                          <a:latin typeface="Arial"/>
                          <a:cs typeface="Arial"/>
                        </a:rPr>
                        <a:t>2.</a:t>
                      </a:r>
                      <a:r>
                        <a:rPr sz="1000" b="1" spc="-10" dirty="0">
                          <a:latin typeface="Arial"/>
                          <a:cs typeface="Arial"/>
                        </a:rPr>
                        <a:t> </a:t>
                      </a:r>
                      <a:r>
                        <a:rPr sz="1000" b="1" spc="-5" dirty="0">
                          <a:latin typeface="Arial"/>
                          <a:cs typeface="Arial"/>
                        </a:rPr>
                        <a:t>Liderazgo</a:t>
                      </a:r>
                      <a:r>
                        <a:rPr sz="1000" b="1" spc="5" dirty="0">
                          <a:latin typeface="Arial"/>
                          <a:cs typeface="Arial"/>
                        </a:rPr>
                        <a:t> </a:t>
                      </a:r>
                      <a:r>
                        <a:rPr sz="1000" b="1" spc="-5" dirty="0">
                          <a:latin typeface="Arial"/>
                          <a:cs typeface="Arial"/>
                        </a:rPr>
                        <a:t>y</a:t>
                      </a:r>
                      <a:r>
                        <a:rPr sz="1000" b="1" spc="-15" dirty="0">
                          <a:latin typeface="Arial"/>
                          <a:cs typeface="Arial"/>
                        </a:rPr>
                        <a:t> </a:t>
                      </a:r>
                      <a:r>
                        <a:rPr sz="1000" b="1" spc="-5" dirty="0">
                          <a:latin typeface="Arial"/>
                          <a:cs typeface="Arial"/>
                        </a:rPr>
                        <a:t>planificación</a:t>
                      </a:r>
                      <a:endParaRPr sz="1000" dirty="0">
                        <a:latin typeface="Arial"/>
                        <a:cs typeface="Arial"/>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a:lnSpc>
                          <a:spcPts val="1170"/>
                        </a:lnSpc>
                      </a:pPr>
                      <a:r>
                        <a:rPr sz="1000" spc="-5" dirty="0">
                          <a:latin typeface="Arial MT"/>
                          <a:cs typeface="Arial MT"/>
                        </a:rPr>
                        <a:t>Se tienen</a:t>
                      </a:r>
                      <a:r>
                        <a:rPr sz="1000" spc="5" dirty="0">
                          <a:latin typeface="Arial MT"/>
                          <a:cs typeface="Arial MT"/>
                        </a:rPr>
                        <a:t> </a:t>
                      </a:r>
                      <a:r>
                        <a:rPr sz="1000" spc="-5" dirty="0">
                          <a:latin typeface="Arial MT"/>
                          <a:cs typeface="Arial MT"/>
                        </a:rPr>
                        <a:t>identificados</a:t>
                      </a:r>
                      <a:r>
                        <a:rPr sz="1000" dirty="0">
                          <a:latin typeface="Arial MT"/>
                          <a:cs typeface="Arial MT"/>
                        </a:rPr>
                        <a:t> </a:t>
                      </a:r>
                      <a:r>
                        <a:rPr sz="1000" spc="-5" dirty="0">
                          <a:latin typeface="Arial MT"/>
                          <a:cs typeface="Arial MT"/>
                        </a:rPr>
                        <a:t>riesgos</a:t>
                      </a:r>
                      <a:r>
                        <a:rPr sz="1000" dirty="0">
                          <a:latin typeface="Arial MT"/>
                          <a:cs typeface="Arial MT"/>
                        </a:rPr>
                        <a:t> </a:t>
                      </a:r>
                      <a:r>
                        <a:rPr sz="1000" spc="-5" dirty="0">
                          <a:latin typeface="Arial MT"/>
                          <a:cs typeface="Arial MT"/>
                        </a:rPr>
                        <a:t>de </a:t>
                      </a:r>
                      <a:r>
                        <a:rPr sz="1000" dirty="0">
                          <a:latin typeface="Arial MT"/>
                          <a:cs typeface="Arial MT"/>
                        </a:rPr>
                        <a:t>TI</a:t>
                      </a:r>
                    </a:p>
                  </a:txBody>
                  <a:tcPr marL="0" marR="0" marT="0" marB="0">
                    <a:lnT w="12700">
                      <a:solidFill>
                        <a:srgbClr val="4F81BC"/>
                      </a:solidFill>
                      <a:prstDash val="solid"/>
                    </a:lnT>
                    <a:lnB w="12700">
                      <a:solidFill>
                        <a:srgbClr val="4F81BC"/>
                      </a:solidFill>
                      <a:prstDash val="solid"/>
                    </a:lnB>
                  </a:tcPr>
                </a:tc>
                <a:tc>
                  <a:txBody>
                    <a:bodyPr/>
                    <a:lstStyle/>
                    <a:p>
                      <a:pPr marL="80010" marR="380365">
                        <a:lnSpc>
                          <a:spcPts val="1150"/>
                        </a:lnSpc>
                      </a:pPr>
                      <a:r>
                        <a:rPr sz="1000" spc="-5" dirty="0">
                          <a:latin typeface="Arial MT"/>
                          <a:cs typeface="Arial MT"/>
                        </a:rPr>
                        <a:t>Dentro</a:t>
                      </a:r>
                      <a:r>
                        <a:rPr sz="1000"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la</a:t>
                      </a:r>
                      <a:r>
                        <a:rPr sz="1000" spc="5" dirty="0">
                          <a:latin typeface="Arial MT"/>
                          <a:cs typeface="Arial MT"/>
                        </a:rPr>
                        <a:t> </a:t>
                      </a:r>
                      <a:r>
                        <a:rPr sz="1000" spc="-5" dirty="0">
                          <a:latin typeface="Arial MT"/>
                          <a:cs typeface="Arial MT"/>
                        </a:rPr>
                        <a:t>política</a:t>
                      </a:r>
                      <a:r>
                        <a:rPr sz="1000" spc="5" dirty="0">
                          <a:latin typeface="Arial MT"/>
                          <a:cs typeface="Arial MT"/>
                        </a:rPr>
                        <a:t> </a:t>
                      </a:r>
                      <a:r>
                        <a:rPr sz="1000" spc="-5" dirty="0">
                          <a:latin typeface="Arial MT"/>
                          <a:cs typeface="Arial MT"/>
                        </a:rPr>
                        <a:t>de seguridad que </a:t>
                      </a:r>
                      <a:r>
                        <a:rPr sz="1000" dirty="0">
                          <a:latin typeface="Arial MT"/>
                          <a:cs typeface="Arial MT"/>
                        </a:rPr>
                        <a:t>están </a:t>
                      </a:r>
                      <a:r>
                        <a:rPr sz="1000" spc="5" dirty="0">
                          <a:latin typeface="Arial MT"/>
                          <a:cs typeface="Arial MT"/>
                        </a:rPr>
                        <a:t> </a:t>
                      </a:r>
                      <a:r>
                        <a:rPr sz="1000" spc="-5" dirty="0">
                          <a:latin typeface="Arial MT"/>
                          <a:cs typeface="Arial MT"/>
                        </a:rPr>
                        <a:t>desarrollando se</a:t>
                      </a:r>
                      <a:r>
                        <a:rPr sz="1000" spc="10" dirty="0">
                          <a:latin typeface="Arial MT"/>
                          <a:cs typeface="Arial MT"/>
                        </a:rPr>
                        <a:t> </a:t>
                      </a:r>
                      <a:r>
                        <a:rPr sz="1000" spc="-5" dirty="0">
                          <a:latin typeface="Arial MT"/>
                          <a:cs typeface="Arial MT"/>
                        </a:rPr>
                        <a:t>debe</a:t>
                      </a:r>
                      <a:r>
                        <a:rPr sz="1000" dirty="0">
                          <a:latin typeface="Arial MT"/>
                          <a:cs typeface="Arial MT"/>
                        </a:rPr>
                        <a:t> </a:t>
                      </a:r>
                      <a:r>
                        <a:rPr sz="1000" spc="-5" dirty="0">
                          <a:latin typeface="Arial MT"/>
                          <a:cs typeface="Arial MT"/>
                        </a:rPr>
                        <a:t>incluir</a:t>
                      </a:r>
                      <a:r>
                        <a:rPr sz="1000" spc="5" dirty="0">
                          <a:latin typeface="Arial MT"/>
                          <a:cs typeface="Arial MT"/>
                        </a:rPr>
                        <a:t> </a:t>
                      </a:r>
                      <a:r>
                        <a:rPr sz="1000" spc="-10" dirty="0">
                          <a:latin typeface="Arial MT"/>
                          <a:cs typeface="Arial MT"/>
                        </a:rPr>
                        <a:t>los</a:t>
                      </a:r>
                      <a:r>
                        <a:rPr sz="1000" dirty="0">
                          <a:latin typeface="Arial MT"/>
                          <a:cs typeface="Arial MT"/>
                        </a:rPr>
                        <a:t> </a:t>
                      </a:r>
                      <a:r>
                        <a:rPr sz="1000" spc="-5" dirty="0">
                          <a:latin typeface="Arial MT"/>
                          <a:cs typeface="Arial MT"/>
                        </a:rPr>
                        <a:t>controles</a:t>
                      </a:r>
                      <a:r>
                        <a:rPr sz="1000" spc="5" dirty="0">
                          <a:latin typeface="Arial MT"/>
                          <a:cs typeface="Arial MT"/>
                        </a:rPr>
                        <a:t> </a:t>
                      </a:r>
                      <a:r>
                        <a:rPr sz="1000" spc="-5" dirty="0">
                          <a:latin typeface="Arial MT"/>
                          <a:cs typeface="Arial MT"/>
                        </a:rPr>
                        <a:t>de </a:t>
                      </a:r>
                      <a:r>
                        <a:rPr sz="1000" dirty="0">
                          <a:latin typeface="Arial MT"/>
                          <a:cs typeface="Arial MT"/>
                        </a:rPr>
                        <a:t> </a:t>
                      </a:r>
                      <a:r>
                        <a:rPr sz="1000" spc="-5" dirty="0">
                          <a:latin typeface="Arial MT"/>
                          <a:cs typeface="Arial MT"/>
                        </a:rPr>
                        <a:t>continuidad</a:t>
                      </a:r>
                      <a:r>
                        <a:rPr sz="1000" spc="5" dirty="0">
                          <a:latin typeface="Arial MT"/>
                          <a:cs typeface="Arial MT"/>
                        </a:rPr>
                        <a:t> </a:t>
                      </a:r>
                      <a:r>
                        <a:rPr sz="1000" spc="-5" dirty="0">
                          <a:latin typeface="Arial MT"/>
                          <a:cs typeface="Arial MT"/>
                        </a:rPr>
                        <a:t>del</a:t>
                      </a:r>
                      <a:r>
                        <a:rPr sz="1000" spc="-10" dirty="0">
                          <a:latin typeface="Arial MT"/>
                          <a:cs typeface="Arial MT"/>
                        </a:rPr>
                        <a:t> </a:t>
                      </a:r>
                      <a:r>
                        <a:rPr sz="1000" spc="-5" dirty="0">
                          <a:latin typeface="Arial MT"/>
                          <a:cs typeface="Arial MT"/>
                        </a:rPr>
                        <a:t>negocio </a:t>
                      </a:r>
                      <a:r>
                        <a:rPr sz="1000" dirty="0">
                          <a:latin typeface="Arial MT"/>
                          <a:cs typeface="Arial MT"/>
                        </a:rPr>
                        <a:t>de</a:t>
                      </a:r>
                      <a:r>
                        <a:rPr sz="1000" spc="10" dirty="0">
                          <a:latin typeface="Arial MT"/>
                          <a:cs typeface="Arial MT"/>
                        </a:rPr>
                        <a:t> </a:t>
                      </a:r>
                      <a:r>
                        <a:rPr sz="1000" spc="-5" dirty="0" err="1">
                          <a:latin typeface="Arial MT"/>
                          <a:cs typeface="Arial MT"/>
                        </a:rPr>
                        <a:t>cada</a:t>
                      </a:r>
                      <a:r>
                        <a:rPr sz="1000" spc="-5" dirty="0">
                          <a:latin typeface="Arial MT"/>
                          <a:cs typeface="Arial MT"/>
                        </a:rPr>
                        <a:t> </a:t>
                      </a:r>
                      <a:r>
                        <a:rPr sz="1000" spc="-5" dirty="0" err="1">
                          <a:latin typeface="Arial MT"/>
                          <a:cs typeface="Arial MT"/>
                        </a:rPr>
                        <a:t>dependencia</a:t>
                      </a:r>
                      <a:endParaRPr sz="1000" dirty="0">
                        <a:latin typeface="Arial MT"/>
                        <a:cs typeface="Arial MT"/>
                      </a:endParaRPr>
                    </a:p>
                  </a:txBody>
                  <a:tcPr marL="0" marR="0" marT="0"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0"/>
                  </a:ext>
                </a:extLst>
              </a:tr>
              <a:tr h="336803">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120014">
                        <a:lnSpc>
                          <a:spcPts val="1150"/>
                        </a:lnSpc>
                        <a:spcBef>
                          <a:spcPts val="60"/>
                        </a:spcBef>
                      </a:pPr>
                      <a:r>
                        <a:rPr sz="1000" spc="-5" dirty="0">
                          <a:latin typeface="Arial MT"/>
                          <a:cs typeface="Arial MT"/>
                        </a:rPr>
                        <a:t>Los</a:t>
                      </a:r>
                      <a:r>
                        <a:rPr sz="1000" spc="5" dirty="0">
                          <a:latin typeface="Arial MT"/>
                          <a:cs typeface="Arial MT"/>
                        </a:rPr>
                        <a:t> </a:t>
                      </a:r>
                      <a:r>
                        <a:rPr sz="1000" spc="-5" dirty="0">
                          <a:latin typeface="Arial MT"/>
                          <a:cs typeface="Arial MT"/>
                        </a:rPr>
                        <a:t>equipos</a:t>
                      </a:r>
                      <a:r>
                        <a:rPr sz="1000" spc="5" dirty="0">
                          <a:latin typeface="Arial MT"/>
                          <a:cs typeface="Arial MT"/>
                        </a:rPr>
                        <a:t> </a:t>
                      </a:r>
                      <a:r>
                        <a:rPr sz="1000" spc="-5" dirty="0">
                          <a:latin typeface="Arial MT"/>
                          <a:cs typeface="Arial MT"/>
                        </a:rPr>
                        <a:t>de</a:t>
                      </a:r>
                      <a:r>
                        <a:rPr sz="1000" spc="10" dirty="0">
                          <a:latin typeface="Arial MT"/>
                          <a:cs typeface="Arial MT"/>
                        </a:rPr>
                        <a:t> </a:t>
                      </a:r>
                      <a:r>
                        <a:rPr sz="1000" spc="-5" dirty="0">
                          <a:latin typeface="Arial MT"/>
                          <a:cs typeface="Arial MT"/>
                        </a:rPr>
                        <a:t>emergencia</a:t>
                      </a:r>
                      <a:r>
                        <a:rPr sz="1000" spc="10" dirty="0">
                          <a:latin typeface="Arial MT"/>
                          <a:cs typeface="Arial MT"/>
                        </a:rPr>
                        <a:t> </a:t>
                      </a:r>
                      <a:r>
                        <a:rPr sz="1000" spc="-5" dirty="0">
                          <a:latin typeface="Arial MT"/>
                          <a:cs typeface="Arial MT"/>
                        </a:rPr>
                        <a:t>y</a:t>
                      </a:r>
                      <a:r>
                        <a:rPr sz="1000" spc="-15" dirty="0">
                          <a:latin typeface="Arial MT"/>
                          <a:cs typeface="Arial MT"/>
                        </a:rPr>
                        <a:t> </a:t>
                      </a:r>
                      <a:r>
                        <a:rPr sz="1000" spc="-5" dirty="0">
                          <a:latin typeface="Arial MT"/>
                          <a:cs typeface="Arial MT"/>
                        </a:rPr>
                        <a:t>continuidad</a:t>
                      </a:r>
                      <a:r>
                        <a:rPr sz="1000" spc="5" dirty="0">
                          <a:latin typeface="Arial MT"/>
                          <a:cs typeface="Arial MT"/>
                        </a:rPr>
                        <a:t> </a:t>
                      </a:r>
                      <a:r>
                        <a:rPr sz="1000" spc="-5" dirty="0">
                          <a:latin typeface="Arial MT"/>
                          <a:cs typeface="Arial MT"/>
                        </a:rPr>
                        <a:t>no</a:t>
                      </a:r>
                      <a:r>
                        <a:rPr sz="1000" spc="10" dirty="0">
                          <a:latin typeface="Arial MT"/>
                          <a:cs typeface="Arial MT"/>
                        </a:rPr>
                        <a:t> </a:t>
                      </a:r>
                      <a:r>
                        <a:rPr sz="1000" spc="-5" dirty="0">
                          <a:latin typeface="Arial MT"/>
                          <a:cs typeface="Arial MT"/>
                        </a:rPr>
                        <a:t>están </a:t>
                      </a:r>
                      <a:r>
                        <a:rPr sz="1000" spc="-265" dirty="0">
                          <a:latin typeface="Arial MT"/>
                          <a:cs typeface="Arial MT"/>
                        </a:rPr>
                        <a:t> </a:t>
                      </a:r>
                      <a:r>
                        <a:rPr sz="1000" spc="-5" dirty="0">
                          <a:latin typeface="Arial MT"/>
                          <a:cs typeface="Arial MT"/>
                        </a:rPr>
                        <a:t>asignados oficialmente</a:t>
                      </a:r>
                      <a:endParaRPr sz="1000">
                        <a:latin typeface="Arial MT"/>
                        <a:cs typeface="Arial MT"/>
                      </a:endParaRPr>
                    </a:p>
                  </a:txBody>
                  <a:tcPr marL="0" marR="0" marT="7620" marB="0">
                    <a:lnT w="12700">
                      <a:solidFill>
                        <a:srgbClr val="4F81BC"/>
                      </a:solidFill>
                      <a:prstDash val="solid"/>
                    </a:lnT>
                    <a:lnB w="12700">
                      <a:solidFill>
                        <a:srgbClr val="4F81BC"/>
                      </a:solidFill>
                      <a:prstDash val="solid"/>
                    </a:lnB>
                  </a:tcPr>
                </a:tc>
                <a:tc>
                  <a:txBody>
                    <a:bodyPr/>
                    <a:lstStyle/>
                    <a:p>
                      <a:pPr marL="80010">
                        <a:lnSpc>
                          <a:spcPts val="1185"/>
                        </a:lnSpc>
                      </a:pPr>
                      <a:r>
                        <a:rPr sz="1000" spc="-5" dirty="0">
                          <a:latin typeface="Arial MT"/>
                          <a:cs typeface="Arial MT"/>
                        </a:rPr>
                        <a:t>Gestionar</a:t>
                      </a:r>
                      <a:r>
                        <a:rPr sz="1000" spc="-20" dirty="0">
                          <a:latin typeface="Arial MT"/>
                          <a:cs typeface="Arial MT"/>
                        </a:rPr>
                        <a:t> </a:t>
                      </a:r>
                      <a:r>
                        <a:rPr sz="1000" spc="-5" dirty="0">
                          <a:latin typeface="Arial MT"/>
                          <a:cs typeface="Arial MT"/>
                        </a:rPr>
                        <a:t>los</a:t>
                      </a:r>
                      <a:r>
                        <a:rPr sz="1000" spc="-15" dirty="0">
                          <a:latin typeface="Arial MT"/>
                          <a:cs typeface="Arial MT"/>
                        </a:rPr>
                        <a:t> </a:t>
                      </a:r>
                      <a:r>
                        <a:rPr sz="1000" spc="-5" dirty="0">
                          <a:latin typeface="Arial MT"/>
                          <a:cs typeface="Arial MT"/>
                        </a:rPr>
                        <a:t>riesgos.</a:t>
                      </a:r>
                      <a:endParaRPr sz="1000">
                        <a:latin typeface="Arial MT"/>
                        <a:cs typeface="Arial MT"/>
                      </a:endParaRPr>
                    </a:p>
                  </a:txBody>
                  <a:tcPr marL="0" marR="0" marT="0"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1"/>
                  </a:ext>
                </a:extLst>
              </a:tr>
              <a:tr h="451103">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a:lnSpc>
                          <a:spcPts val="1185"/>
                        </a:lnSpc>
                      </a:pPr>
                      <a:r>
                        <a:rPr sz="1000" spc="-5" dirty="0">
                          <a:latin typeface="Arial MT"/>
                          <a:cs typeface="Arial MT"/>
                        </a:rPr>
                        <a:t>Se</a:t>
                      </a:r>
                      <a:r>
                        <a:rPr sz="1000" dirty="0">
                          <a:latin typeface="Arial MT"/>
                          <a:cs typeface="Arial MT"/>
                        </a:rPr>
                        <a:t> </a:t>
                      </a:r>
                      <a:r>
                        <a:rPr sz="1000" spc="-5" dirty="0">
                          <a:latin typeface="Arial MT"/>
                          <a:cs typeface="Arial MT"/>
                        </a:rPr>
                        <a:t>tienen</a:t>
                      </a:r>
                      <a:r>
                        <a:rPr sz="1000" spc="15" dirty="0">
                          <a:latin typeface="Arial MT"/>
                          <a:cs typeface="Arial MT"/>
                        </a:rPr>
                        <a:t> </a:t>
                      </a:r>
                      <a:r>
                        <a:rPr sz="1000" spc="-5" dirty="0">
                          <a:latin typeface="Arial MT"/>
                          <a:cs typeface="Arial MT"/>
                        </a:rPr>
                        <a:t>identificado</a:t>
                      </a:r>
                      <a:r>
                        <a:rPr sz="1000" dirty="0">
                          <a:latin typeface="Arial MT"/>
                          <a:cs typeface="Arial MT"/>
                        </a:rPr>
                        <a:t> </a:t>
                      </a:r>
                      <a:r>
                        <a:rPr sz="1000" spc="-5" dirty="0">
                          <a:latin typeface="Arial MT"/>
                          <a:cs typeface="Arial MT"/>
                        </a:rPr>
                        <a:t>activos</a:t>
                      </a:r>
                      <a:r>
                        <a:rPr sz="1000" spc="10" dirty="0">
                          <a:latin typeface="Arial MT"/>
                          <a:cs typeface="Arial MT"/>
                        </a:rPr>
                        <a:t> </a:t>
                      </a:r>
                      <a:r>
                        <a:rPr sz="1000" spc="-5" dirty="0">
                          <a:latin typeface="Arial MT"/>
                          <a:cs typeface="Arial MT"/>
                        </a:rPr>
                        <a:t>tecnológicos</a:t>
                      </a:r>
                      <a:endParaRPr sz="1000">
                        <a:latin typeface="Arial MT"/>
                        <a:cs typeface="Arial MT"/>
                      </a:endParaRPr>
                    </a:p>
                  </a:txBody>
                  <a:tcPr marL="0" marR="0" marT="0" marB="0">
                    <a:lnT w="12700">
                      <a:solidFill>
                        <a:srgbClr val="4F81BC"/>
                      </a:solidFill>
                      <a:prstDash val="solid"/>
                    </a:lnT>
                    <a:lnB w="12700">
                      <a:solidFill>
                        <a:srgbClr val="4F81BC"/>
                      </a:solidFill>
                      <a:prstDash val="solid"/>
                    </a:lnB>
                  </a:tcPr>
                </a:tc>
                <a:tc>
                  <a:txBody>
                    <a:bodyPr/>
                    <a:lstStyle/>
                    <a:p>
                      <a:pPr marL="80010" marR="125730">
                        <a:lnSpc>
                          <a:spcPct val="95500"/>
                        </a:lnSpc>
                        <a:spcBef>
                          <a:spcPts val="15"/>
                        </a:spcBef>
                      </a:pPr>
                      <a:r>
                        <a:rPr sz="1000" spc="-5" dirty="0">
                          <a:latin typeface="Arial MT"/>
                          <a:cs typeface="Arial MT"/>
                        </a:rPr>
                        <a:t>Se debe</a:t>
                      </a:r>
                      <a:r>
                        <a:rPr sz="1000" spc="5" dirty="0">
                          <a:latin typeface="Arial MT"/>
                          <a:cs typeface="Arial MT"/>
                        </a:rPr>
                        <a:t> </a:t>
                      </a:r>
                      <a:r>
                        <a:rPr sz="1000" spc="-5" dirty="0">
                          <a:latin typeface="Arial MT"/>
                          <a:cs typeface="Arial MT"/>
                        </a:rPr>
                        <a:t>actualizar</a:t>
                      </a:r>
                      <a:r>
                        <a:rPr sz="1000" dirty="0">
                          <a:latin typeface="Arial MT"/>
                          <a:cs typeface="Arial MT"/>
                        </a:rPr>
                        <a:t> </a:t>
                      </a:r>
                      <a:r>
                        <a:rPr sz="1000" spc="-5" dirty="0">
                          <a:latin typeface="Arial MT"/>
                          <a:cs typeface="Arial MT"/>
                        </a:rPr>
                        <a:t>la</a:t>
                      </a:r>
                      <a:r>
                        <a:rPr sz="1000" spc="5" dirty="0">
                          <a:latin typeface="Arial MT"/>
                          <a:cs typeface="Arial MT"/>
                        </a:rPr>
                        <a:t> </a:t>
                      </a:r>
                      <a:r>
                        <a:rPr sz="1000" spc="-5" dirty="0">
                          <a:latin typeface="Arial MT"/>
                          <a:cs typeface="Arial MT"/>
                        </a:rPr>
                        <a:t>identificación</a:t>
                      </a:r>
                      <a:r>
                        <a:rPr sz="1000"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nuevas </a:t>
                      </a:r>
                      <a:r>
                        <a:rPr sz="1000" dirty="0">
                          <a:latin typeface="Arial MT"/>
                          <a:cs typeface="Arial MT"/>
                        </a:rPr>
                        <a:t> </a:t>
                      </a:r>
                      <a:r>
                        <a:rPr sz="1000" spc="-5" dirty="0">
                          <a:latin typeface="Arial MT"/>
                          <a:cs typeface="Arial MT"/>
                        </a:rPr>
                        <a:t>amenazas</a:t>
                      </a:r>
                      <a:r>
                        <a:rPr sz="1000" spc="15" dirty="0">
                          <a:latin typeface="Arial MT"/>
                          <a:cs typeface="Arial MT"/>
                        </a:rPr>
                        <a:t> </a:t>
                      </a:r>
                      <a:r>
                        <a:rPr sz="1000" spc="-5" dirty="0">
                          <a:latin typeface="Arial MT"/>
                          <a:cs typeface="Arial MT"/>
                        </a:rPr>
                        <a:t>y vulnerabilidades</a:t>
                      </a:r>
                      <a:r>
                        <a:rPr sz="1000" spc="5" dirty="0">
                          <a:latin typeface="Arial MT"/>
                          <a:cs typeface="Arial MT"/>
                        </a:rPr>
                        <a:t> </a:t>
                      </a:r>
                      <a:r>
                        <a:rPr sz="1000" spc="-5" dirty="0">
                          <a:latin typeface="Arial MT"/>
                          <a:cs typeface="Arial MT"/>
                        </a:rPr>
                        <a:t>dentro</a:t>
                      </a:r>
                      <a:r>
                        <a:rPr sz="1000" spc="20" dirty="0">
                          <a:latin typeface="Arial MT"/>
                          <a:cs typeface="Arial MT"/>
                        </a:rPr>
                        <a:t> </a:t>
                      </a:r>
                      <a:r>
                        <a:rPr sz="1000" spc="-5" dirty="0">
                          <a:latin typeface="Arial MT"/>
                          <a:cs typeface="Arial MT"/>
                        </a:rPr>
                        <a:t>del análisis</a:t>
                      </a:r>
                      <a:r>
                        <a:rPr sz="1000" spc="5" dirty="0">
                          <a:latin typeface="Arial MT"/>
                          <a:cs typeface="Arial MT"/>
                        </a:rPr>
                        <a:t> </a:t>
                      </a:r>
                      <a:r>
                        <a:rPr sz="1000" dirty="0">
                          <a:latin typeface="Arial MT"/>
                          <a:cs typeface="Arial MT"/>
                        </a:rPr>
                        <a:t>de </a:t>
                      </a:r>
                      <a:r>
                        <a:rPr sz="1000" spc="-260" dirty="0">
                          <a:latin typeface="Arial MT"/>
                          <a:cs typeface="Arial MT"/>
                        </a:rPr>
                        <a:t> </a:t>
                      </a:r>
                      <a:r>
                        <a:rPr sz="1000" dirty="0">
                          <a:latin typeface="Arial MT"/>
                          <a:cs typeface="Arial MT"/>
                        </a:rPr>
                        <a:t>impacto</a:t>
                      </a:r>
                      <a:r>
                        <a:rPr sz="1000" spc="-10" dirty="0">
                          <a:latin typeface="Arial MT"/>
                          <a:cs typeface="Arial MT"/>
                        </a:rPr>
                        <a:t> </a:t>
                      </a:r>
                      <a:r>
                        <a:rPr sz="1000" spc="-5" dirty="0">
                          <a:latin typeface="Arial MT"/>
                          <a:cs typeface="Arial MT"/>
                        </a:rPr>
                        <a:t>del</a:t>
                      </a:r>
                      <a:r>
                        <a:rPr sz="1000" dirty="0">
                          <a:latin typeface="Arial MT"/>
                          <a:cs typeface="Arial MT"/>
                        </a:rPr>
                        <a:t> </a:t>
                      </a:r>
                      <a:r>
                        <a:rPr sz="1000" spc="-5" dirty="0">
                          <a:latin typeface="Arial MT"/>
                          <a:cs typeface="Arial MT"/>
                        </a:rPr>
                        <a:t>negocio</a:t>
                      </a:r>
                      <a:endParaRPr sz="1000">
                        <a:latin typeface="Arial MT"/>
                        <a:cs typeface="Arial MT"/>
                      </a:endParaRPr>
                    </a:p>
                  </a:txBody>
                  <a:tcPr marL="0" marR="0" marT="1905"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2"/>
                  </a:ext>
                </a:extLst>
              </a:tr>
              <a:tr h="498729">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68580" marR="3205480">
                        <a:lnSpc>
                          <a:spcPts val="1150"/>
                        </a:lnSpc>
                        <a:spcBef>
                          <a:spcPts val="55"/>
                        </a:spcBef>
                      </a:pPr>
                      <a:r>
                        <a:rPr sz="1000" spc="-5" dirty="0">
                          <a:latin typeface="Arial MT"/>
                          <a:cs typeface="Arial MT"/>
                        </a:rPr>
                        <a:t>Existe</a:t>
                      </a:r>
                      <a:r>
                        <a:rPr sz="1000" dirty="0">
                          <a:latin typeface="Arial MT"/>
                          <a:cs typeface="Arial MT"/>
                        </a:rPr>
                        <a:t> </a:t>
                      </a:r>
                      <a:r>
                        <a:rPr sz="1000" spc="-5" dirty="0">
                          <a:latin typeface="Arial MT"/>
                          <a:cs typeface="Arial MT"/>
                        </a:rPr>
                        <a:t>una</a:t>
                      </a:r>
                      <a:r>
                        <a:rPr sz="1000" spc="10" dirty="0">
                          <a:latin typeface="Arial MT"/>
                          <a:cs typeface="Arial MT"/>
                        </a:rPr>
                        <a:t> </a:t>
                      </a:r>
                      <a:r>
                        <a:rPr sz="1000" spc="-5" dirty="0">
                          <a:latin typeface="Arial MT"/>
                          <a:cs typeface="Arial MT"/>
                        </a:rPr>
                        <a:t>valoración</a:t>
                      </a:r>
                      <a:r>
                        <a:rPr sz="1000" spc="20" dirty="0">
                          <a:latin typeface="Arial MT"/>
                          <a:cs typeface="Arial MT"/>
                        </a:rPr>
                        <a:t> </a:t>
                      </a:r>
                      <a:r>
                        <a:rPr sz="1000" spc="-5" dirty="0">
                          <a:latin typeface="Arial MT"/>
                          <a:cs typeface="Arial MT"/>
                        </a:rPr>
                        <a:t>y</a:t>
                      </a:r>
                      <a:r>
                        <a:rPr sz="1000" spc="-15" dirty="0">
                          <a:latin typeface="Arial MT"/>
                          <a:cs typeface="Arial MT"/>
                        </a:rPr>
                        <a:t> </a:t>
                      </a:r>
                      <a:r>
                        <a:rPr sz="1000" spc="-5" dirty="0">
                          <a:latin typeface="Arial MT"/>
                          <a:cs typeface="Arial MT"/>
                        </a:rPr>
                        <a:t>clasificación</a:t>
                      </a:r>
                      <a:r>
                        <a:rPr sz="1000" dirty="0">
                          <a:latin typeface="Arial MT"/>
                          <a:cs typeface="Arial MT"/>
                        </a:rPr>
                        <a:t> </a:t>
                      </a:r>
                      <a:r>
                        <a:rPr sz="1000" spc="-5" dirty="0">
                          <a:latin typeface="Arial MT"/>
                          <a:cs typeface="Arial MT"/>
                        </a:rPr>
                        <a:t>del</a:t>
                      </a:r>
                      <a:r>
                        <a:rPr sz="1000" spc="5" dirty="0">
                          <a:latin typeface="Arial MT"/>
                          <a:cs typeface="Arial MT"/>
                        </a:rPr>
                        <a:t> </a:t>
                      </a:r>
                      <a:r>
                        <a:rPr sz="1000" spc="-5" dirty="0">
                          <a:latin typeface="Arial MT"/>
                          <a:cs typeface="Arial MT"/>
                        </a:rPr>
                        <a:t>activo</a:t>
                      </a:r>
                      <a:r>
                        <a:rPr sz="1000" dirty="0">
                          <a:latin typeface="Arial MT"/>
                          <a:cs typeface="Arial MT"/>
                        </a:rPr>
                        <a:t> de </a:t>
                      </a:r>
                      <a:r>
                        <a:rPr sz="1000" spc="5" dirty="0">
                          <a:latin typeface="Arial MT"/>
                          <a:cs typeface="Arial MT"/>
                        </a:rPr>
                        <a:t> </a:t>
                      </a:r>
                      <a:r>
                        <a:rPr sz="1000" spc="-5" dirty="0">
                          <a:latin typeface="Arial MT"/>
                          <a:cs typeface="Arial MT"/>
                        </a:rPr>
                        <a:t>información</a:t>
                      </a:r>
                      <a:r>
                        <a:rPr sz="1000" dirty="0">
                          <a:latin typeface="Arial MT"/>
                          <a:cs typeface="Arial MT"/>
                        </a:rPr>
                        <a:t> </a:t>
                      </a:r>
                      <a:r>
                        <a:rPr sz="1000" spc="-5" dirty="0">
                          <a:latin typeface="Arial MT"/>
                          <a:cs typeface="Arial MT"/>
                        </a:rPr>
                        <a:t>por</a:t>
                      </a:r>
                      <a:r>
                        <a:rPr sz="1000" spc="10" dirty="0">
                          <a:latin typeface="Arial MT"/>
                          <a:cs typeface="Arial MT"/>
                        </a:rPr>
                        <a:t> </a:t>
                      </a:r>
                      <a:r>
                        <a:rPr sz="1000" dirty="0">
                          <a:latin typeface="Arial MT"/>
                          <a:cs typeface="Arial MT"/>
                        </a:rPr>
                        <a:t>su </a:t>
                      </a:r>
                      <a:r>
                        <a:rPr sz="1000" spc="-5" dirty="0" err="1">
                          <a:latin typeface="Arial MT"/>
                          <a:cs typeface="Arial MT"/>
                        </a:rPr>
                        <a:t>impacto</a:t>
                      </a:r>
                      <a:r>
                        <a:rPr sz="1000" spc="20" dirty="0">
                          <a:latin typeface="Arial MT"/>
                          <a:cs typeface="Arial MT"/>
                        </a:rPr>
                        <a:t> </a:t>
                      </a:r>
                      <a:r>
                        <a:rPr sz="1000" spc="-5" dirty="0">
                          <a:latin typeface="Arial MT"/>
                          <a:cs typeface="Arial MT"/>
                        </a:rPr>
                        <a:t>y</a:t>
                      </a:r>
                      <a:endParaRPr sz="1000" dirty="0">
                        <a:latin typeface="Arial MT"/>
                        <a:cs typeface="Arial MT"/>
                      </a:endParaRPr>
                    </a:p>
                  </a:txBody>
                  <a:tcPr marL="0" marR="0" marT="6985"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175260">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a:lnSpc>
                          <a:spcPct val="100000"/>
                        </a:lnSpc>
                      </a:pPr>
                      <a:endParaRPr sz="900">
                        <a:latin typeface="Times New Roman"/>
                        <a:cs typeface="Times New Roman"/>
                      </a:endParaRPr>
                    </a:p>
                  </a:txBody>
                  <a:tcPr marL="0" marR="0" marT="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4"/>
                  </a:ext>
                </a:extLst>
              </a:tr>
              <a:tr h="173735">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a:lnSpc>
                          <a:spcPct val="100000"/>
                        </a:lnSpc>
                      </a:pPr>
                      <a:endParaRPr sz="900">
                        <a:latin typeface="Times New Roman"/>
                        <a:cs typeface="Times New Roman"/>
                      </a:endParaRPr>
                    </a:p>
                  </a:txBody>
                  <a:tcPr marL="0" marR="0" marT="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597407">
                <a:tc rowSpan="2">
                  <a:txBody>
                    <a:bodyPr/>
                    <a:lstStyle/>
                    <a:p>
                      <a:pPr marL="67945">
                        <a:lnSpc>
                          <a:spcPts val="1170"/>
                        </a:lnSpc>
                      </a:pPr>
                      <a:r>
                        <a:rPr sz="1000" b="1" spc="-5" dirty="0">
                          <a:latin typeface="Arial"/>
                          <a:cs typeface="Arial"/>
                        </a:rPr>
                        <a:t>3.</a:t>
                      </a:r>
                      <a:r>
                        <a:rPr sz="1000" b="1" spc="-40" dirty="0">
                          <a:latin typeface="Arial"/>
                          <a:cs typeface="Arial"/>
                        </a:rPr>
                        <a:t> </a:t>
                      </a:r>
                      <a:r>
                        <a:rPr sz="1000" b="1" spc="-5" dirty="0">
                          <a:latin typeface="Arial"/>
                          <a:cs typeface="Arial"/>
                        </a:rPr>
                        <a:t>Soporte</a:t>
                      </a:r>
                      <a:endParaRPr sz="1000">
                        <a:latin typeface="Arial"/>
                        <a:cs typeface="Arial"/>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72390">
                        <a:lnSpc>
                          <a:spcPts val="1140"/>
                        </a:lnSpc>
                        <a:spcBef>
                          <a:spcPts val="70"/>
                        </a:spcBef>
                      </a:pPr>
                      <a:r>
                        <a:rPr sz="1000" spc="-5" dirty="0">
                          <a:latin typeface="Arial MT"/>
                          <a:cs typeface="Arial MT"/>
                        </a:rPr>
                        <a:t>No existe</a:t>
                      </a:r>
                      <a:r>
                        <a:rPr sz="1000" spc="10" dirty="0">
                          <a:latin typeface="Arial MT"/>
                          <a:cs typeface="Arial MT"/>
                        </a:rPr>
                        <a:t> </a:t>
                      </a:r>
                      <a:r>
                        <a:rPr sz="1000" spc="-5" dirty="0">
                          <a:latin typeface="Arial MT"/>
                          <a:cs typeface="Arial MT"/>
                        </a:rPr>
                        <a:t>un</a:t>
                      </a:r>
                      <a:r>
                        <a:rPr sz="1000" spc="10" dirty="0">
                          <a:latin typeface="Arial MT"/>
                          <a:cs typeface="Arial MT"/>
                        </a:rPr>
                        <a:t> </a:t>
                      </a:r>
                      <a:r>
                        <a:rPr sz="1000" spc="-5" dirty="0">
                          <a:latin typeface="Arial MT"/>
                          <a:cs typeface="Arial MT"/>
                        </a:rPr>
                        <a:t>procedimiento</a:t>
                      </a:r>
                      <a:r>
                        <a:rPr sz="1000" spc="10" dirty="0">
                          <a:latin typeface="Arial MT"/>
                          <a:cs typeface="Arial MT"/>
                        </a:rPr>
                        <a:t> </a:t>
                      </a:r>
                      <a:r>
                        <a:rPr sz="1000" spc="-5" dirty="0">
                          <a:latin typeface="Arial MT"/>
                          <a:cs typeface="Arial MT"/>
                        </a:rPr>
                        <a:t>para</a:t>
                      </a:r>
                      <a:r>
                        <a:rPr sz="1000" spc="10" dirty="0">
                          <a:latin typeface="Arial MT"/>
                          <a:cs typeface="Arial MT"/>
                        </a:rPr>
                        <a:t> </a:t>
                      </a:r>
                      <a:r>
                        <a:rPr sz="1000" spc="-5" dirty="0">
                          <a:latin typeface="Arial MT"/>
                          <a:cs typeface="Arial MT"/>
                        </a:rPr>
                        <a:t>la activación</a:t>
                      </a:r>
                      <a:r>
                        <a:rPr sz="1000" dirty="0">
                          <a:latin typeface="Arial MT"/>
                          <a:cs typeface="Arial MT"/>
                        </a:rPr>
                        <a:t> de </a:t>
                      </a:r>
                      <a:r>
                        <a:rPr sz="1000" spc="-5" dirty="0">
                          <a:latin typeface="Arial MT"/>
                          <a:cs typeface="Arial MT"/>
                        </a:rPr>
                        <a:t>un </a:t>
                      </a:r>
                      <a:r>
                        <a:rPr sz="1000" spc="-265" dirty="0">
                          <a:latin typeface="Arial MT"/>
                          <a:cs typeface="Arial MT"/>
                        </a:rPr>
                        <a:t> </a:t>
                      </a:r>
                      <a:r>
                        <a:rPr sz="1000" spc="-5" dirty="0">
                          <a:latin typeface="Arial MT"/>
                          <a:cs typeface="Arial MT"/>
                        </a:rPr>
                        <a:t>plan</a:t>
                      </a:r>
                      <a:r>
                        <a:rPr sz="1000" spc="-10"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continuidad.</a:t>
                      </a:r>
                      <a:endParaRPr sz="1000">
                        <a:latin typeface="Arial MT"/>
                        <a:cs typeface="Arial MT"/>
                      </a:endParaRPr>
                    </a:p>
                  </a:txBody>
                  <a:tcPr marL="0" marR="0" marT="8890" marB="0">
                    <a:lnT w="12700">
                      <a:solidFill>
                        <a:srgbClr val="4F81BC"/>
                      </a:solidFill>
                      <a:prstDash val="solid"/>
                    </a:lnT>
                    <a:lnB w="12700">
                      <a:solidFill>
                        <a:srgbClr val="4F81BC"/>
                      </a:solidFill>
                      <a:prstDash val="solid"/>
                    </a:lnB>
                  </a:tcPr>
                </a:tc>
                <a:tc>
                  <a:txBody>
                    <a:bodyPr/>
                    <a:lstStyle/>
                    <a:p>
                      <a:pPr marL="80010" marR="69215">
                        <a:lnSpc>
                          <a:spcPct val="95700"/>
                        </a:lnSpc>
                        <a:spcBef>
                          <a:spcPts val="15"/>
                        </a:spcBef>
                      </a:pPr>
                      <a:r>
                        <a:rPr sz="1000" spc="-5" dirty="0">
                          <a:latin typeface="Arial MT"/>
                          <a:cs typeface="Arial MT"/>
                        </a:rPr>
                        <a:t>Desarrollar e</a:t>
                      </a:r>
                      <a:r>
                        <a:rPr sz="1000" spc="5" dirty="0">
                          <a:latin typeface="Arial MT"/>
                          <a:cs typeface="Arial MT"/>
                        </a:rPr>
                        <a:t> </a:t>
                      </a:r>
                      <a:r>
                        <a:rPr sz="1000" spc="-5" dirty="0">
                          <a:latin typeface="Arial MT"/>
                          <a:cs typeface="Arial MT"/>
                        </a:rPr>
                        <a:t>implementar la gestión</a:t>
                      </a:r>
                      <a:r>
                        <a:rPr sz="1000" spc="5"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la </a:t>
                      </a:r>
                      <a:r>
                        <a:rPr sz="1000" dirty="0">
                          <a:latin typeface="Arial MT"/>
                          <a:cs typeface="Arial MT"/>
                        </a:rPr>
                        <a:t> </a:t>
                      </a:r>
                      <a:r>
                        <a:rPr sz="1000" spc="-5" dirty="0">
                          <a:latin typeface="Arial MT"/>
                          <a:cs typeface="Arial MT"/>
                        </a:rPr>
                        <a:t>continuidad</a:t>
                      </a:r>
                      <a:r>
                        <a:rPr sz="1000" spc="5" dirty="0">
                          <a:latin typeface="Arial MT"/>
                          <a:cs typeface="Arial MT"/>
                        </a:rPr>
                        <a:t> </a:t>
                      </a:r>
                      <a:r>
                        <a:rPr sz="1000" spc="-5" dirty="0">
                          <a:latin typeface="Arial MT"/>
                          <a:cs typeface="Arial MT"/>
                        </a:rPr>
                        <a:t>que contemple el</a:t>
                      </a:r>
                      <a:r>
                        <a:rPr sz="1000" spc="-10" dirty="0">
                          <a:latin typeface="Arial MT"/>
                          <a:cs typeface="Arial MT"/>
                        </a:rPr>
                        <a:t> </a:t>
                      </a:r>
                      <a:r>
                        <a:rPr sz="1000" spc="-5" dirty="0">
                          <a:latin typeface="Arial MT"/>
                          <a:cs typeface="Arial MT"/>
                        </a:rPr>
                        <a:t>plan</a:t>
                      </a:r>
                      <a:r>
                        <a:rPr sz="1000" dirty="0">
                          <a:latin typeface="Arial MT"/>
                          <a:cs typeface="Arial MT"/>
                        </a:rPr>
                        <a:t> </a:t>
                      </a:r>
                      <a:r>
                        <a:rPr sz="1000" spc="-5" dirty="0">
                          <a:latin typeface="Arial MT"/>
                          <a:cs typeface="Arial MT"/>
                        </a:rPr>
                        <a:t>con roles</a:t>
                      </a:r>
                      <a:r>
                        <a:rPr sz="1000" spc="20" dirty="0">
                          <a:latin typeface="Arial MT"/>
                          <a:cs typeface="Arial MT"/>
                        </a:rPr>
                        <a:t> </a:t>
                      </a:r>
                      <a:r>
                        <a:rPr sz="1000" spc="-5" dirty="0">
                          <a:latin typeface="Arial MT"/>
                          <a:cs typeface="Arial MT"/>
                        </a:rPr>
                        <a:t>y </a:t>
                      </a:r>
                      <a:r>
                        <a:rPr sz="1000" dirty="0">
                          <a:latin typeface="Arial MT"/>
                          <a:cs typeface="Arial MT"/>
                        </a:rPr>
                        <a:t> </a:t>
                      </a:r>
                      <a:r>
                        <a:rPr sz="1000" spc="-5" dirty="0" err="1">
                          <a:latin typeface="Arial MT"/>
                          <a:cs typeface="Arial MT"/>
                        </a:rPr>
                        <a:t>responsabilidades</a:t>
                      </a:r>
                      <a:r>
                        <a:rPr lang="es-MX" sz="1000" spc="10" dirty="0">
                          <a:latin typeface="Arial MT"/>
                          <a:cs typeface="Arial MT"/>
                        </a:rPr>
                        <a:t>.</a:t>
                      </a:r>
                      <a:r>
                        <a:rPr sz="1000" spc="-5" dirty="0">
                          <a:latin typeface="Arial MT"/>
                          <a:cs typeface="Arial MT"/>
                        </a:rPr>
                        <a:t>.</a:t>
                      </a:r>
                      <a:endParaRPr sz="1000" dirty="0">
                        <a:latin typeface="Arial MT"/>
                        <a:cs typeface="Arial MT"/>
                      </a:endParaRPr>
                    </a:p>
                  </a:txBody>
                  <a:tcPr marL="0" marR="0" marT="1905"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6"/>
                  </a:ext>
                </a:extLst>
              </a:tr>
              <a:tr h="337058">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68580" marR="3382645">
                        <a:lnSpc>
                          <a:spcPts val="1150"/>
                        </a:lnSpc>
                        <a:spcBef>
                          <a:spcPts val="50"/>
                        </a:spcBef>
                      </a:pPr>
                      <a:r>
                        <a:rPr sz="1000" spc="-5" dirty="0">
                          <a:latin typeface="Arial MT"/>
                          <a:cs typeface="Arial MT"/>
                        </a:rPr>
                        <a:t>No existe</a:t>
                      </a:r>
                      <a:r>
                        <a:rPr sz="1000" spc="10" dirty="0">
                          <a:latin typeface="Arial MT"/>
                          <a:cs typeface="Arial MT"/>
                        </a:rPr>
                        <a:t> </a:t>
                      </a:r>
                      <a:r>
                        <a:rPr sz="1000" spc="-5" dirty="0">
                          <a:latin typeface="Arial MT"/>
                          <a:cs typeface="Arial MT"/>
                        </a:rPr>
                        <a:t>un</a:t>
                      </a:r>
                      <a:r>
                        <a:rPr sz="1000" spc="5" dirty="0">
                          <a:latin typeface="Arial MT"/>
                          <a:cs typeface="Arial MT"/>
                        </a:rPr>
                        <a:t> </a:t>
                      </a:r>
                      <a:r>
                        <a:rPr sz="1000" spc="-5" dirty="0">
                          <a:latin typeface="Arial MT"/>
                          <a:cs typeface="Arial MT"/>
                        </a:rPr>
                        <a:t>documento</a:t>
                      </a:r>
                      <a:r>
                        <a:rPr sz="1000" dirty="0">
                          <a:latin typeface="Arial MT"/>
                          <a:cs typeface="Arial MT"/>
                        </a:rPr>
                        <a:t> formal</a:t>
                      </a:r>
                      <a:r>
                        <a:rPr sz="1000" spc="-10" dirty="0">
                          <a:latin typeface="Arial MT"/>
                          <a:cs typeface="Arial MT"/>
                        </a:rPr>
                        <a:t> </a:t>
                      </a:r>
                      <a:r>
                        <a:rPr sz="1000" spc="-5" dirty="0">
                          <a:latin typeface="Arial MT"/>
                          <a:cs typeface="Arial MT"/>
                        </a:rPr>
                        <a:t>de</a:t>
                      </a:r>
                      <a:r>
                        <a:rPr sz="1000" dirty="0">
                          <a:latin typeface="Arial MT"/>
                          <a:cs typeface="Arial MT"/>
                        </a:rPr>
                        <a:t> </a:t>
                      </a:r>
                      <a:r>
                        <a:rPr sz="1000" spc="-5" dirty="0">
                          <a:latin typeface="Arial MT"/>
                          <a:cs typeface="Arial MT"/>
                        </a:rPr>
                        <a:t>gestión</a:t>
                      </a:r>
                      <a:r>
                        <a:rPr sz="1000" spc="5" dirty="0">
                          <a:latin typeface="Arial MT"/>
                          <a:cs typeface="Arial MT"/>
                        </a:rPr>
                        <a:t> </a:t>
                      </a:r>
                      <a:r>
                        <a:rPr sz="1000" spc="-5" dirty="0">
                          <a:latin typeface="Arial MT"/>
                          <a:cs typeface="Arial MT"/>
                        </a:rPr>
                        <a:t>de</a:t>
                      </a:r>
                      <a:r>
                        <a:rPr sz="1000" spc="10" dirty="0">
                          <a:latin typeface="Arial MT"/>
                          <a:cs typeface="Arial MT"/>
                        </a:rPr>
                        <a:t> </a:t>
                      </a:r>
                      <a:r>
                        <a:rPr sz="1000" spc="-5" dirty="0">
                          <a:latin typeface="Arial MT"/>
                          <a:cs typeface="Arial MT"/>
                        </a:rPr>
                        <a:t>la </a:t>
                      </a:r>
                      <a:r>
                        <a:rPr sz="1000" spc="-265" dirty="0">
                          <a:latin typeface="Arial MT"/>
                          <a:cs typeface="Arial MT"/>
                        </a:rPr>
                        <a:t> </a:t>
                      </a:r>
                      <a:r>
                        <a:rPr sz="1000" spc="-5" dirty="0">
                          <a:latin typeface="Arial MT"/>
                          <a:cs typeface="Arial MT"/>
                        </a:rPr>
                        <a:t>continuidad</a:t>
                      </a:r>
                      <a:endParaRPr sz="1000">
                        <a:latin typeface="Arial MT"/>
                        <a:cs typeface="Arial MT"/>
                      </a:endParaRPr>
                    </a:p>
                  </a:txBody>
                  <a:tcPr marL="0" marR="0" marT="635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r h="821435">
                <a:tc rowSpan="3">
                  <a:txBody>
                    <a:bodyPr/>
                    <a:lstStyle/>
                    <a:p>
                      <a:pPr marL="67945">
                        <a:lnSpc>
                          <a:spcPts val="1160"/>
                        </a:lnSpc>
                      </a:pPr>
                      <a:r>
                        <a:rPr sz="1000" b="1" spc="-5" dirty="0">
                          <a:latin typeface="Arial"/>
                          <a:cs typeface="Arial"/>
                        </a:rPr>
                        <a:t>4.</a:t>
                      </a:r>
                      <a:r>
                        <a:rPr sz="1000" b="1" spc="-10" dirty="0">
                          <a:latin typeface="Arial"/>
                          <a:cs typeface="Arial"/>
                        </a:rPr>
                        <a:t> </a:t>
                      </a:r>
                      <a:r>
                        <a:rPr sz="1000" b="1" spc="-5" dirty="0">
                          <a:latin typeface="Arial"/>
                          <a:cs typeface="Arial"/>
                        </a:rPr>
                        <a:t>Implementación</a:t>
                      </a:r>
                      <a:r>
                        <a:rPr sz="1000" b="1" spc="5" dirty="0">
                          <a:latin typeface="Arial"/>
                          <a:cs typeface="Arial"/>
                        </a:rPr>
                        <a:t> </a:t>
                      </a:r>
                      <a:r>
                        <a:rPr sz="1000" b="1" spc="-5" dirty="0">
                          <a:latin typeface="Arial"/>
                          <a:cs typeface="Arial"/>
                        </a:rPr>
                        <a:t>y pruebas</a:t>
                      </a:r>
                      <a:endParaRPr sz="1000">
                        <a:latin typeface="Arial"/>
                        <a:cs typeface="Arial"/>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191770">
                        <a:lnSpc>
                          <a:spcPts val="1150"/>
                        </a:lnSpc>
                        <a:spcBef>
                          <a:spcPts val="50"/>
                        </a:spcBef>
                      </a:pPr>
                      <a:r>
                        <a:rPr sz="1000" spc="-5" dirty="0">
                          <a:latin typeface="Arial MT"/>
                          <a:cs typeface="Arial MT"/>
                        </a:rPr>
                        <a:t>No se</a:t>
                      </a:r>
                      <a:r>
                        <a:rPr sz="1000" dirty="0">
                          <a:latin typeface="Arial MT"/>
                          <a:cs typeface="Arial MT"/>
                        </a:rPr>
                        <a:t> </a:t>
                      </a:r>
                      <a:r>
                        <a:rPr sz="1000" spc="-5" dirty="0">
                          <a:latin typeface="Arial MT"/>
                          <a:cs typeface="Arial MT"/>
                        </a:rPr>
                        <a:t>realizan pruebas</a:t>
                      </a:r>
                      <a:r>
                        <a:rPr sz="1000" spc="15"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incidentes</a:t>
                      </a:r>
                      <a:r>
                        <a:rPr sz="1000" spc="5" dirty="0">
                          <a:latin typeface="Arial MT"/>
                          <a:cs typeface="Arial MT"/>
                        </a:rPr>
                        <a:t> </a:t>
                      </a:r>
                      <a:r>
                        <a:rPr sz="1000" spc="-5" dirty="0">
                          <a:latin typeface="Arial MT"/>
                          <a:cs typeface="Arial MT"/>
                        </a:rPr>
                        <a:t>que puedan </a:t>
                      </a:r>
                      <a:r>
                        <a:rPr sz="1000" spc="-260" dirty="0">
                          <a:latin typeface="Arial MT"/>
                          <a:cs typeface="Arial MT"/>
                        </a:rPr>
                        <a:t> </a:t>
                      </a:r>
                      <a:r>
                        <a:rPr sz="1000" spc="-5" dirty="0">
                          <a:latin typeface="Arial MT"/>
                          <a:cs typeface="Arial MT"/>
                        </a:rPr>
                        <a:t>provocar</a:t>
                      </a:r>
                      <a:r>
                        <a:rPr sz="1000" spc="10" dirty="0">
                          <a:latin typeface="Arial MT"/>
                          <a:cs typeface="Arial MT"/>
                        </a:rPr>
                        <a:t> </a:t>
                      </a:r>
                      <a:r>
                        <a:rPr sz="1000" spc="-5" dirty="0">
                          <a:latin typeface="Arial MT"/>
                          <a:cs typeface="Arial MT"/>
                        </a:rPr>
                        <a:t>una</a:t>
                      </a:r>
                      <a:r>
                        <a:rPr sz="1000" spc="5" dirty="0">
                          <a:latin typeface="Arial MT"/>
                          <a:cs typeface="Arial MT"/>
                        </a:rPr>
                        <a:t> </a:t>
                      </a:r>
                      <a:r>
                        <a:rPr sz="1000" spc="-5" dirty="0">
                          <a:latin typeface="Arial MT"/>
                          <a:cs typeface="Arial MT"/>
                        </a:rPr>
                        <a:t>interrupción</a:t>
                      </a:r>
                      <a:r>
                        <a:rPr sz="1000" spc="10" dirty="0">
                          <a:latin typeface="Arial MT"/>
                          <a:cs typeface="Arial MT"/>
                        </a:rPr>
                        <a:t> </a:t>
                      </a:r>
                      <a:r>
                        <a:rPr sz="1000" dirty="0">
                          <a:latin typeface="Arial MT"/>
                          <a:cs typeface="Arial MT"/>
                        </a:rPr>
                        <a:t>de</a:t>
                      </a:r>
                      <a:r>
                        <a:rPr sz="1000" spc="-5" dirty="0">
                          <a:latin typeface="Arial MT"/>
                          <a:cs typeface="Arial MT"/>
                        </a:rPr>
                        <a:t> </a:t>
                      </a:r>
                      <a:r>
                        <a:rPr sz="1000" spc="-10" dirty="0">
                          <a:latin typeface="Arial MT"/>
                          <a:cs typeface="Arial MT"/>
                        </a:rPr>
                        <a:t>los</a:t>
                      </a:r>
                      <a:r>
                        <a:rPr sz="1000" spc="5" dirty="0">
                          <a:latin typeface="Arial MT"/>
                          <a:cs typeface="Arial MT"/>
                        </a:rPr>
                        <a:t> </a:t>
                      </a:r>
                      <a:r>
                        <a:rPr sz="1000" spc="-5" dirty="0">
                          <a:latin typeface="Arial MT"/>
                          <a:cs typeface="Arial MT"/>
                        </a:rPr>
                        <a:t>servicios</a:t>
                      </a:r>
                      <a:r>
                        <a:rPr sz="1000" dirty="0">
                          <a:latin typeface="Arial MT"/>
                          <a:cs typeface="Arial MT"/>
                        </a:rPr>
                        <a:t> </a:t>
                      </a:r>
                      <a:r>
                        <a:rPr sz="1000" spc="-5" dirty="0">
                          <a:latin typeface="Arial MT"/>
                          <a:cs typeface="Arial MT"/>
                        </a:rPr>
                        <a:t>de</a:t>
                      </a:r>
                      <a:r>
                        <a:rPr sz="1000" dirty="0">
                          <a:latin typeface="Arial MT"/>
                          <a:cs typeface="Arial MT"/>
                        </a:rPr>
                        <a:t> TI</a:t>
                      </a:r>
                    </a:p>
                  </a:txBody>
                  <a:tcPr marL="0" marR="0" marT="6350" marB="0">
                    <a:lnT w="12700">
                      <a:solidFill>
                        <a:srgbClr val="4F81BC"/>
                      </a:solidFill>
                      <a:prstDash val="solid"/>
                    </a:lnT>
                    <a:lnB w="12700">
                      <a:solidFill>
                        <a:srgbClr val="4F81BC"/>
                      </a:solidFill>
                      <a:prstDash val="solid"/>
                    </a:lnB>
                  </a:tcPr>
                </a:tc>
                <a:tc>
                  <a:txBody>
                    <a:bodyPr/>
                    <a:lstStyle/>
                    <a:p>
                      <a:pPr marL="80010" marR="111760">
                        <a:lnSpc>
                          <a:spcPct val="95800"/>
                        </a:lnSpc>
                        <a:spcBef>
                          <a:spcPts val="20"/>
                        </a:spcBef>
                      </a:pPr>
                      <a:r>
                        <a:rPr sz="1000" spc="-5" dirty="0">
                          <a:latin typeface="Arial MT"/>
                          <a:cs typeface="Arial MT"/>
                        </a:rPr>
                        <a:t>Incluir</a:t>
                      </a:r>
                      <a:r>
                        <a:rPr sz="1000" dirty="0">
                          <a:latin typeface="Arial MT"/>
                          <a:cs typeface="Arial MT"/>
                        </a:rPr>
                        <a:t> </a:t>
                      </a:r>
                      <a:r>
                        <a:rPr sz="1000" spc="-5" dirty="0">
                          <a:latin typeface="Arial MT"/>
                          <a:cs typeface="Arial MT"/>
                        </a:rPr>
                        <a:t>dentro</a:t>
                      </a:r>
                      <a:r>
                        <a:rPr sz="1000" dirty="0">
                          <a:latin typeface="Arial MT"/>
                          <a:cs typeface="Arial MT"/>
                        </a:rPr>
                        <a:t> de</a:t>
                      </a:r>
                      <a:r>
                        <a:rPr sz="1000" spc="-5" dirty="0">
                          <a:latin typeface="Arial MT"/>
                          <a:cs typeface="Arial MT"/>
                        </a:rPr>
                        <a:t> la</a:t>
                      </a:r>
                      <a:r>
                        <a:rPr sz="1000" dirty="0">
                          <a:latin typeface="Arial MT"/>
                          <a:cs typeface="Arial MT"/>
                        </a:rPr>
                        <a:t> </a:t>
                      </a:r>
                      <a:r>
                        <a:rPr sz="1000" spc="-5" dirty="0">
                          <a:latin typeface="Arial MT"/>
                          <a:cs typeface="Arial MT"/>
                        </a:rPr>
                        <a:t>gestión</a:t>
                      </a:r>
                      <a:r>
                        <a:rPr sz="1000" spc="5" dirty="0">
                          <a:latin typeface="Arial MT"/>
                          <a:cs typeface="Arial MT"/>
                        </a:rPr>
                        <a:t> </a:t>
                      </a:r>
                      <a:r>
                        <a:rPr sz="1000" spc="-5" dirty="0">
                          <a:latin typeface="Arial MT"/>
                          <a:cs typeface="Arial MT"/>
                        </a:rPr>
                        <a:t>de</a:t>
                      </a:r>
                      <a:r>
                        <a:rPr sz="1000" dirty="0">
                          <a:latin typeface="Arial MT"/>
                          <a:cs typeface="Arial MT"/>
                        </a:rPr>
                        <a:t> la</a:t>
                      </a:r>
                      <a:r>
                        <a:rPr sz="1000" spc="-5" dirty="0">
                          <a:latin typeface="Arial MT"/>
                          <a:cs typeface="Arial MT"/>
                        </a:rPr>
                        <a:t> continuidad</a:t>
                      </a:r>
                      <a:r>
                        <a:rPr sz="1000" spc="10"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los </a:t>
                      </a:r>
                      <a:r>
                        <a:rPr sz="1000" dirty="0">
                          <a:latin typeface="Arial MT"/>
                          <a:cs typeface="Arial MT"/>
                        </a:rPr>
                        <a:t> </a:t>
                      </a:r>
                      <a:r>
                        <a:rPr sz="1000" spc="-5" dirty="0" err="1">
                          <a:latin typeface="Arial MT"/>
                          <a:cs typeface="Arial MT"/>
                        </a:rPr>
                        <a:t>servicios</a:t>
                      </a:r>
                      <a:r>
                        <a:rPr sz="1000" dirty="0">
                          <a:latin typeface="Arial MT"/>
                          <a:cs typeface="Arial MT"/>
                        </a:rPr>
                        <a:t> TI</a:t>
                      </a:r>
                      <a:r>
                        <a:rPr lang="es-MX" sz="1000" dirty="0">
                          <a:latin typeface="Arial MT"/>
                          <a:cs typeface="Arial MT"/>
                        </a:rPr>
                        <a:t>,</a:t>
                      </a:r>
                      <a:r>
                        <a:rPr sz="1000" spc="-5" dirty="0" err="1">
                          <a:latin typeface="Arial MT"/>
                          <a:cs typeface="Arial MT"/>
                        </a:rPr>
                        <a:t>respuestas</a:t>
                      </a:r>
                      <a:r>
                        <a:rPr sz="1000" spc="5" dirty="0">
                          <a:latin typeface="Arial MT"/>
                          <a:cs typeface="Arial MT"/>
                        </a:rPr>
                        <a:t> </a:t>
                      </a:r>
                      <a:r>
                        <a:rPr sz="1000" spc="-5" dirty="0">
                          <a:latin typeface="Arial MT"/>
                          <a:cs typeface="Arial MT"/>
                        </a:rPr>
                        <a:t>frente a </a:t>
                      </a:r>
                      <a:r>
                        <a:rPr sz="1000" dirty="0">
                          <a:latin typeface="Arial MT"/>
                          <a:cs typeface="Arial MT"/>
                        </a:rPr>
                        <a:t> </a:t>
                      </a:r>
                      <a:r>
                        <a:rPr sz="1000" spc="-5" dirty="0">
                          <a:latin typeface="Arial MT"/>
                          <a:cs typeface="Arial MT"/>
                        </a:rPr>
                        <a:t>incidentes de seguridad.</a:t>
                      </a:r>
                      <a:endParaRPr sz="1000" dirty="0">
                        <a:latin typeface="Arial MT"/>
                        <a:cs typeface="Arial MT"/>
                      </a:endParaRPr>
                    </a:p>
                  </a:txBody>
                  <a:tcPr marL="0" marR="0" marT="2540"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8"/>
                  </a:ext>
                </a:extLst>
              </a:tr>
              <a:tr h="336804">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68580" marR="3154680">
                        <a:lnSpc>
                          <a:spcPts val="1140"/>
                        </a:lnSpc>
                        <a:spcBef>
                          <a:spcPts val="70"/>
                        </a:spcBef>
                      </a:pPr>
                      <a:r>
                        <a:rPr sz="1000" spc="-5" dirty="0">
                          <a:latin typeface="Arial MT"/>
                          <a:cs typeface="Arial MT"/>
                        </a:rPr>
                        <a:t>El</a:t>
                      </a:r>
                      <a:r>
                        <a:rPr sz="1000" spc="5" dirty="0">
                          <a:latin typeface="Arial MT"/>
                          <a:cs typeface="Arial MT"/>
                        </a:rPr>
                        <a:t> </a:t>
                      </a:r>
                      <a:r>
                        <a:rPr sz="1000" spc="-5" dirty="0">
                          <a:latin typeface="Arial MT"/>
                          <a:cs typeface="Arial MT"/>
                        </a:rPr>
                        <a:t>personal es</a:t>
                      </a:r>
                      <a:r>
                        <a:rPr sz="1000" spc="5" dirty="0">
                          <a:latin typeface="Arial MT"/>
                          <a:cs typeface="Arial MT"/>
                        </a:rPr>
                        <a:t> </a:t>
                      </a:r>
                      <a:r>
                        <a:rPr sz="1000" spc="-5" dirty="0">
                          <a:latin typeface="Arial MT"/>
                          <a:cs typeface="Arial MT"/>
                        </a:rPr>
                        <a:t>capacitado</a:t>
                      </a:r>
                      <a:r>
                        <a:rPr sz="1000" spc="25" dirty="0">
                          <a:latin typeface="Arial MT"/>
                          <a:cs typeface="Arial MT"/>
                        </a:rPr>
                        <a:t> </a:t>
                      </a:r>
                      <a:r>
                        <a:rPr sz="1000" spc="-5" dirty="0">
                          <a:latin typeface="Arial MT"/>
                          <a:cs typeface="Arial MT"/>
                        </a:rPr>
                        <a:t>periódicamente</a:t>
                      </a:r>
                      <a:r>
                        <a:rPr sz="1000" dirty="0">
                          <a:latin typeface="Arial MT"/>
                          <a:cs typeface="Arial MT"/>
                        </a:rPr>
                        <a:t> en </a:t>
                      </a:r>
                      <a:r>
                        <a:rPr sz="1000" spc="-5" dirty="0">
                          <a:latin typeface="Arial MT"/>
                          <a:cs typeface="Arial MT"/>
                        </a:rPr>
                        <a:t>temas </a:t>
                      </a:r>
                      <a:r>
                        <a:rPr sz="1000" spc="-260" dirty="0">
                          <a:latin typeface="Arial MT"/>
                          <a:cs typeface="Arial MT"/>
                        </a:rPr>
                        <a:t> </a:t>
                      </a:r>
                      <a:r>
                        <a:rPr sz="1000" spc="-5" dirty="0">
                          <a:latin typeface="Arial MT"/>
                          <a:cs typeface="Arial MT"/>
                        </a:rPr>
                        <a:t>de</a:t>
                      </a:r>
                      <a:r>
                        <a:rPr sz="1000" spc="-10" dirty="0">
                          <a:latin typeface="Arial MT"/>
                          <a:cs typeface="Arial MT"/>
                        </a:rPr>
                        <a:t> </a:t>
                      </a:r>
                      <a:r>
                        <a:rPr sz="1000" spc="-5" dirty="0">
                          <a:latin typeface="Arial MT"/>
                          <a:cs typeface="Arial MT"/>
                        </a:rPr>
                        <a:t>seguridad</a:t>
                      </a:r>
                      <a:r>
                        <a:rPr sz="1000" spc="5" dirty="0">
                          <a:latin typeface="Arial MT"/>
                          <a:cs typeface="Arial MT"/>
                        </a:rPr>
                        <a:t> </a:t>
                      </a:r>
                      <a:r>
                        <a:rPr sz="1000" spc="-5" dirty="0">
                          <a:latin typeface="Arial MT"/>
                          <a:cs typeface="Arial MT"/>
                        </a:rPr>
                        <a:t>informática.</a:t>
                      </a:r>
                      <a:endParaRPr sz="1000">
                        <a:latin typeface="Arial MT"/>
                        <a:cs typeface="Arial MT"/>
                      </a:endParaRPr>
                    </a:p>
                  </a:txBody>
                  <a:tcPr marL="0" marR="0" marT="889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9"/>
                  </a:ext>
                </a:extLst>
              </a:tr>
              <a:tr h="175259">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a:lnSpc>
                          <a:spcPct val="100000"/>
                        </a:lnSpc>
                      </a:pPr>
                      <a:endParaRPr sz="900">
                        <a:latin typeface="Times New Roman"/>
                        <a:cs typeface="Times New Roman"/>
                      </a:endParaRPr>
                    </a:p>
                  </a:txBody>
                  <a:tcPr marL="0" marR="0" marT="0"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10"/>
                  </a:ext>
                </a:extLst>
              </a:tr>
              <a:tr h="660273">
                <a:tc>
                  <a:txBody>
                    <a:bodyPr/>
                    <a:lstStyle/>
                    <a:p>
                      <a:pPr marL="67945">
                        <a:lnSpc>
                          <a:spcPts val="1160"/>
                        </a:lnSpc>
                      </a:pPr>
                      <a:r>
                        <a:rPr sz="1000" b="1" spc="-5" dirty="0">
                          <a:latin typeface="Arial"/>
                          <a:cs typeface="Arial"/>
                        </a:rPr>
                        <a:t>5.</a:t>
                      </a:r>
                      <a:r>
                        <a:rPr sz="1000" b="1" spc="-20" dirty="0">
                          <a:latin typeface="Arial"/>
                          <a:cs typeface="Arial"/>
                        </a:rPr>
                        <a:t> </a:t>
                      </a:r>
                      <a:r>
                        <a:rPr sz="1000" b="1" spc="-5" dirty="0">
                          <a:latin typeface="Arial"/>
                          <a:cs typeface="Arial"/>
                        </a:rPr>
                        <a:t>Revisión</a:t>
                      </a:r>
                      <a:r>
                        <a:rPr sz="1000" b="1" dirty="0">
                          <a:latin typeface="Arial"/>
                          <a:cs typeface="Arial"/>
                        </a:rPr>
                        <a:t> </a:t>
                      </a:r>
                      <a:r>
                        <a:rPr sz="1000" b="1" spc="-5" dirty="0">
                          <a:latin typeface="Arial"/>
                          <a:cs typeface="Arial"/>
                        </a:rPr>
                        <a:t>y</a:t>
                      </a:r>
                      <a:r>
                        <a:rPr sz="1000" b="1" spc="-15" dirty="0">
                          <a:latin typeface="Arial"/>
                          <a:cs typeface="Arial"/>
                        </a:rPr>
                        <a:t> </a:t>
                      </a:r>
                      <a:r>
                        <a:rPr sz="1000" b="1" spc="-5" dirty="0">
                          <a:latin typeface="Arial"/>
                          <a:cs typeface="Arial"/>
                        </a:rPr>
                        <a:t>cambios</a:t>
                      </a:r>
                      <a:endParaRPr sz="1000">
                        <a:latin typeface="Arial"/>
                        <a:cs typeface="Arial"/>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135255">
                        <a:lnSpc>
                          <a:spcPct val="96100"/>
                        </a:lnSpc>
                        <a:spcBef>
                          <a:spcPts val="15"/>
                        </a:spcBef>
                      </a:pPr>
                      <a:r>
                        <a:rPr sz="1000" spc="-5" dirty="0">
                          <a:latin typeface="Arial MT"/>
                          <a:cs typeface="Arial MT"/>
                        </a:rPr>
                        <a:t>El</a:t>
                      </a:r>
                      <a:r>
                        <a:rPr sz="1000" dirty="0">
                          <a:latin typeface="Arial MT"/>
                          <a:cs typeface="Arial MT"/>
                        </a:rPr>
                        <a:t> </a:t>
                      </a:r>
                      <a:r>
                        <a:rPr sz="1000" spc="-5" dirty="0">
                          <a:latin typeface="Arial MT"/>
                          <a:cs typeface="Arial MT"/>
                        </a:rPr>
                        <a:t>plan estratégico</a:t>
                      </a:r>
                      <a:r>
                        <a:rPr sz="1000" dirty="0">
                          <a:latin typeface="Arial MT"/>
                          <a:cs typeface="Arial MT"/>
                        </a:rPr>
                        <a:t> </a:t>
                      </a:r>
                      <a:r>
                        <a:rPr sz="1000" spc="-5" dirty="0">
                          <a:latin typeface="Arial MT"/>
                          <a:cs typeface="Arial MT"/>
                        </a:rPr>
                        <a:t>de</a:t>
                      </a:r>
                      <a:r>
                        <a:rPr sz="1000" spc="5" dirty="0">
                          <a:latin typeface="Arial MT"/>
                          <a:cs typeface="Arial MT"/>
                        </a:rPr>
                        <a:t> </a:t>
                      </a:r>
                      <a:r>
                        <a:rPr sz="1000" dirty="0">
                          <a:latin typeface="Arial MT"/>
                          <a:cs typeface="Arial MT"/>
                        </a:rPr>
                        <a:t>TI </a:t>
                      </a:r>
                      <a:r>
                        <a:rPr sz="1000" spc="-5" dirty="0">
                          <a:latin typeface="Arial MT"/>
                          <a:cs typeface="Arial MT"/>
                        </a:rPr>
                        <a:t>se actualiza</a:t>
                      </a:r>
                      <a:r>
                        <a:rPr sz="1000" spc="10" dirty="0">
                          <a:latin typeface="Arial MT"/>
                          <a:cs typeface="Arial MT"/>
                        </a:rPr>
                        <a:t> </a:t>
                      </a:r>
                      <a:r>
                        <a:rPr sz="1000" spc="-5" dirty="0">
                          <a:latin typeface="Arial MT"/>
                          <a:cs typeface="Arial MT"/>
                        </a:rPr>
                        <a:t>de acuerdo</a:t>
                      </a:r>
                      <a:r>
                        <a:rPr sz="1000" spc="10" dirty="0">
                          <a:latin typeface="Arial MT"/>
                          <a:cs typeface="Arial MT"/>
                        </a:rPr>
                        <a:t> </a:t>
                      </a:r>
                      <a:r>
                        <a:rPr sz="1000" spc="-5" dirty="0">
                          <a:latin typeface="Arial MT"/>
                          <a:cs typeface="Arial MT"/>
                        </a:rPr>
                        <a:t>a </a:t>
                      </a:r>
                      <a:r>
                        <a:rPr sz="1000" spc="-265" dirty="0">
                          <a:latin typeface="Arial MT"/>
                          <a:cs typeface="Arial MT"/>
                        </a:rPr>
                        <a:t> </a:t>
                      </a:r>
                      <a:r>
                        <a:rPr sz="1000" spc="-5" dirty="0">
                          <a:latin typeface="Arial MT"/>
                          <a:cs typeface="Arial MT"/>
                        </a:rPr>
                        <a:t>los</a:t>
                      </a:r>
                      <a:r>
                        <a:rPr sz="1000" dirty="0">
                          <a:latin typeface="Arial MT"/>
                          <a:cs typeface="Arial MT"/>
                        </a:rPr>
                        <a:t> </a:t>
                      </a:r>
                      <a:r>
                        <a:rPr sz="1000" spc="-5" dirty="0">
                          <a:latin typeface="Arial MT"/>
                          <a:cs typeface="Arial MT"/>
                        </a:rPr>
                        <a:t>nuevos</a:t>
                      </a:r>
                      <a:r>
                        <a:rPr sz="1000" dirty="0">
                          <a:latin typeface="Arial MT"/>
                          <a:cs typeface="Arial MT"/>
                        </a:rPr>
                        <a:t> </a:t>
                      </a:r>
                      <a:r>
                        <a:rPr sz="1000" spc="-5" dirty="0">
                          <a:latin typeface="Arial MT"/>
                          <a:cs typeface="Arial MT"/>
                        </a:rPr>
                        <a:t>requerimientos</a:t>
                      </a:r>
                      <a:r>
                        <a:rPr sz="1000" spc="10" dirty="0">
                          <a:latin typeface="Arial MT"/>
                          <a:cs typeface="Arial MT"/>
                        </a:rPr>
                        <a:t> </a:t>
                      </a:r>
                      <a:r>
                        <a:rPr sz="1000" spc="-5" dirty="0">
                          <a:latin typeface="Arial MT"/>
                          <a:cs typeface="Arial MT"/>
                        </a:rPr>
                        <a:t>de operación</a:t>
                      </a:r>
                      <a:r>
                        <a:rPr sz="1000" spc="15" dirty="0">
                          <a:latin typeface="Arial MT"/>
                          <a:cs typeface="Arial MT"/>
                        </a:rPr>
                        <a:t> </a:t>
                      </a:r>
                      <a:r>
                        <a:rPr sz="1000" spc="-5" dirty="0">
                          <a:latin typeface="Arial MT"/>
                          <a:cs typeface="Arial MT"/>
                        </a:rPr>
                        <a:t>y </a:t>
                      </a:r>
                      <a:r>
                        <a:rPr sz="1000" spc="-5" dirty="0" err="1">
                          <a:latin typeface="Arial MT"/>
                          <a:cs typeface="Arial MT"/>
                        </a:rPr>
                        <a:t>mantenimiento</a:t>
                      </a:r>
                      <a:endParaRPr sz="1000" dirty="0">
                        <a:latin typeface="Arial MT"/>
                        <a:cs typeface="Arial MT"/>
                      </a:endParaRPr>
                    </a:p>
                  </a:txBody>
                  <a:tcPr marL="0" marR="0" marT="1905" marB="0">
                    <a:lnT w="12700">
                      <a:solidFill>
                        <a:srgbClr val="4F81BC"/>
                      </a:solidFill>
                      <a:prstDash val="solid"/>
                    </a:lnT>
                    <a:lnB w="12700">
                      <a:solidFill>
                        <a:srgbClr val="4F81BC"/>
                      </a:solidFill>
                      <a:prstDash val="solid"/>
                    </a:lnB>
                  </a:tcPr>
                </a:tc>
                <a:tc>
                  <a:txBody>
                    <a:bodyPr/>
                    <a:lstStyle/>
                    <a:p>
                      <a:pPr marL="80010" marR="69850">
                        <a:lnSpc>
                          <a:spcPct val="96100"/>
                        </a:lnSpc>
                        <a:spcBef>
                          <a:spcPts val="15"/>
                        </a:spcBef>
                      </a:pPr>
                      <a:r>
                        <a:rPr sz="1000" spc="-5" dirty="0">
                          <a:latin typeface="Arial MT"/>
                          <a:cs typeface="Arial MT"/>
                        </a:rPr>
                        <a:t>Incluir</a:t>
                      </a:r>
                      <a:r>
                        <a:rPr sz="1000" spc="5" dirty="0">
                          <a:latin typeface="Arial MT"/>
                          <a:cs typeface="Arial MT"/>
                        </a:rPr>
                        <a:t> </a:t>
                      </a:r>
                      <a:r>
                        <a:rPr sz="1000" spc="-5" dirty="0">
                          <a:latin typeface="Arial MT"/>
                          <a:cs typeface="Arial MT"/>
                        </a:rPr>
                        <a:t>dentro</a:t>
                      </a:r>
                      <a:r>
                        <a:rPr sz="1000" spc="5" dirty="0">
                          <a:latin typeface="Arial MT"/>
                          <a:cs typeface="Arial MT"/>
                        </a:rPr>
                        <a:t> </a:t>
                      </a:r>
                      <a:r>
                        <a:rPr sz="1000" spc="-5" dirty="0">
                          <a:latin typeface="Arial MT"/>
                          <a:cs typeface="Arial MT"/>
                        </a:rPr>
                        <a:t>del</a:t>
                      </a:r>
                      <a:r>
                        <a:rPr sz="1000" spc="10" dirty="0">
                          <a:latin typeface="Arial MT"/>
                          <a:cs typeface="Arial MT"/>
                        </a:rPr>
                        <a:t> </a:t>
                      </a:r>
                      <a:r>
                        <a:rPr sz="1000" spc="-5" dirty="0">
                          <a:latin typeface="Arial MT"/>
                          <a:cs typeface="Arial MT"/>
                        </a:rPr>
                        <a:t>plan</a:t>
                      </a:r>
                      <a:r>
                        <a:rPr sz="1000" spc="5" dirty="0">
                          <a:latin typeface="Arial MT"/>
                          <a:cs typeface="Arial MT"/>
                        </a:rPr>
                        <a:t> </a:t>
                      </a:r>
                      <a:r>
                        <a:rPr sz="1000" spc="-5" dirty="0">
                          <a:latin typeface="Arial MT"/>
                          <a:cs typeface="Arial MT"/>
                        </a:rPr>
                        <a:t>estratégico</a:t>
                      </a:r>
                      <a:r>
                        <a:rPr sz="1000" spc="15" dirty="0">
                          <a:latin typeface="Arial MT"/>
                          <a:cs typeface="Arial MT"/>
                        </a:rPr>
                        <a:t> </a:t>
                      </a:r>
                      <a:r>
                        <a:rPr sz="1000" spc="-10" dirty="0">
                          <a:latin typeface="Arial MT"/>
                          <a:cs typeface="Arial MT"/>
                        </a:rPr>
                        <a:t>la</a:t>
                      </a:r>
                      <a:r>
                        <a:rPr sz="1000" spc="15" dirty="0">
                          <a:latin typeface="Arial MT"/>
                          <a:cs typeface="Arial MT"/>
                        </a:rPr>
                        <a:t> </a:t>
                      </a:r>
                      <a:r>
                        <a:rPr sz="1000" spc="-5" dirty="0">
                          <a:latin typeface="Arial MT"/>
                          <a:cs typeface="Arial MT"/>
                        </a:rPr>
                        <a:t>implementación </a:t>
                      </a:r>
                      <a:r>
                        <a:rPr sz="1000" spc="-265" dirty="0">
                          <a:latin typeface="Arial MT"/>
                          <a:cs typeface="Arial MT"/>
                        </a:rPr>
                        <a:t> </a:t>
                      </a:r>
                      <a:r>
                        <a:rPr sz="1000" spc="-5" dirty="0">
                          <a:latin typeface="Arial MT"/>
                          <a:cs typeface="Arial MT"/>
                        </a:rPr>
                        <a:t>del </a:t>
                      </a:r>
                      <a:r>
                        <a:rPr sz="1000" dirty="0">
                          <a:latin typeface="Arial MT"/>
                          <a:cs typeface="Arial MT"/>
                        </a:rPr>
                        <a:t>modelo de </a:t>
                      </a:r>
                      <a:r>
                        <a:rPr sz="1000" spc="-5" dirty="0">
                          <a:latin typeface="Arial MT"/>
                          <a:cs typeface="Arial MT"/>
                        </a:rPr>
                        <a:t>gobierno y gestión de </a:t>
                      </a:r>
                      <a:r>
                        <a:rPr sz="1000" dirty="0">
                          <a:latin typeface="Arial MT"/>
                          <a:cs typeface="Arial MT"/>
                        </a:rPr>
                        <a:t>TI </a:t>
                      </a:r>
                      <a:r>
                        <a:rPr sz="1000" spc="-5" dirty="0">
                          <a:latin typeface="Arial MT"/>
                          <a:cs typeface="Arial MT"/>
                        </a:rPr>
                        <a:t>para </a:t>
                      </a:r>
                      <a:r>
                        <a:rPr sz="1000" dirty="0">
                          <a:latin typeface="Arial MT"/>
                          <a:cs typeface="Arial MT"/>
                        </a:rPr>
                        <a:t> </a:t>
                      </a:r>
                      <a:r>
                        <a:rPr sz="1000" spc="-5" dirty="0">
                          <a:latin typeface="Arial MT"/>
                          <a:cs typeface="Arial MT"/>
                        </a:rPr>
                        <a:t>garantizar </a:t>
                      </a:r>
                      <a:r>
                        <a:rPr sz="1000" dirty="0">
                          <a:latin typeface="Arial MT"/>
                          <a:cs typeface="Arial MT"/>
                        </a:rPr>
                        <a:t>la</a:t>
                      </a:r>
                      <a:r>
                        <a:rPr sz="1000" spc="-5" dirty="0">
                          <a:latin typeface="Arial MT"/>
                          <a:cs typeface="Arial MT"/>
                        </a:rPr>
                        <a:t> continuidad</a:t>
                      </a:r>
                      <a:r>
                        <a:rPr sz="1000" spc="10" dirty="0">
                          <a:latin typeface="Arial MT"/>
                          <a:cs typeface="Arial MT"/>
                        </a:rPr>
                        <a:t> </a:t>
                      </a:r>
                      <a:r>
                        <a:rPr sz="1000" dirty="0">
                          <a:latin typeface="Arial MT"/>
                          <a:cs typeface="Arial MT"/>
                        </a:rPr>
                        <a:t>de </a:t>
                      </a:r>
                      <a:r>
                        <a:rPr sz="1000" spc="-10" dirty="0">
                          <a:latin typeface="Arial MT"/>
                          <a:cs typeface="Arial MT"/>
                        </a:rPr>
                        <a:t>los</a:t>
                      </a:r>
                      <a:r>
                        <a:rPr sz="1000" dirty="0">
                          <a:latin typeface="Arial MT"/>
                          <a:cs typeface="Arial MT"/>
                        </a:rPr>
                        <a:t> </a:t>
                      </a:r>
                      <a:r>
                        <a:rPr sz="1000" spc="-5" dirty="0">
                          <a:latin typeface="Arial MT"/>
                          <a:cs typeface="Arial MT"/>
                        </a:rPr>
                        <a:t>servicios</a:t>
                      </a:r>
                      <a:r>
                        <a:rPr sz="1000" spc="5" dirty="0">
                          <a:latin typeface="Arial MT"/>
                          <a:cs typeface="Arial MT"/>
                        </a:rPr>
                        <a:t> </a:t>
                      </a:r>
                      <a:r>
                        <a:rPr sz="1000" spc="-5" dirty="0">
                          <a:latin typeface="Arial MT"/>
                          <a:cs typeface="Arial MT"/>
                        </a:rPr>
                        <a:t>de </a:t>
                      </a:r>
                      <a:r>
                        <a:rPr sz="1000" dirty="0">
                          <a:latin typeface="Arial MT"/>
                          <a:cs typeface="Arial MT"/>
                        </a:rPr>
                        <a:t>TI</a:t>
                      </a:r>
                      <a:r>
                        <a:rPr sz="1000" spc="-5" dirty="0">
                          <a:latin typeface="Arial MT"/>
                          <a:cs typeface="Arial MT"/>
                        </a:rPr>
                        <a:t> en</a:t>
                      </a:r>
                      <a:r>
                        <a:rPr sz="1000" spc="10" dirty="0">
                          <a:latin typeface="Arial MT"/>
                          <a:cs typeface="Arial MT"/>
                        </a:rPr>
                        <a:t> </a:t>
                      </a:r>
                      <a:r>
                        <a:rPr sz="1000" spc="-5" dirty="0">
                          <a:latin typeface="Arial MT"/>
                          <a:cs typeface="Arial MT"/>
                        </a:rPr>
                        <a:t>la </a:t>
                      </a:r>
                      <a:r>
                        <a:rPr sz="1000" spc="-265" dirty="0">
                          <a:latin typeface="Arial MT"/>
                          <a:cs typeface="Arial MT"/>
                        </a:rPr>
                        <a:t> </a:t>
                      </a:r>
                      <a:r>
                        <a:rPr sz="1000" spc="-5" dirty="0">
                          <a:latin typeface="Arial MT"/>
                          <a:cs typeface="Arial MT"/>
                        </a:rPr>
                        <a:t>Secretaría</a:t>
                      </a:r>
                      <a:r>
                        <a:rPr sz="1000"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Hacienda.</a:t>
                      </a:r>
                      <a:endParaRPr sz="1000" dirty="0">
                        <a:latin typeface="Arial MT"/>
                        <a:cs typeface="Arial MT"/>
                      </a:endParaRPr>
                    </a:p>
                  </a:txBody>
                  <a:tcPr marL="0" marR="0" marT="1905"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62021843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CuadroTexto 2">
            <a:extLst>
              <a:ext uri="{FF2B5EF4-FFF2-40B4-BE49-F238E27FC236}">
                <a16:creationId xmlns:a16="http://schemas.microsoft.com/office/drawing/2014/main" id="{6716D934-35C2-853E-5D45-253A7E3435C2}"/>
              </a:ext>
            </a:extLst>
          </p:cNvPr>
          <p:cNvSpPr txBox="1"/>
          <p:nvPr/>
        </p:nvSpPr>
        <p:spPr>
          <a:xfrm>
            <a:off x="873638" y="1449970"/>
            <a:ext cx="7460737" cy="307777"/>
          </a:xfrm>
          <a:prstGeom prst="rect">
            <a:avLst/>
          </a:prstGeom>
          <a:noFill/>
        </p:spPr>
        <p:txBody>
          <a:bodyPr wrap="square">
            <a:spAutoFit/>
          </a:bodyPr>
          <a:lstStyle/>
          <a:p>
            <a:pPr algn="l"/>
            <a:endParaRPr lang="es-MX" sz="1400" b="0" i="0" dirty="0">
              <a:effectLst/>
              <a:latin typeface="Arial" panose="020B0604020202020204" pitchFamily="34" charset="0"/>
              <a:cs typeface="Arial" panose="020B0604020202020204" pitchFamily="34" charset="0"/>
            </a:endParaRPr>
          </a:p>
        </p:txBody>
      </p:sp>
      <p:graphicFrame>
        <p:nvGraphicFramePr>
          <p:cNvPr id="4" name="object 2">
            <a:extLst>
              <a:ext uri="{FF2B5EF4-FFF2-40B4-BE49-F238E27FC236}">
                <a16:creationId xmlns:a16="http://schemas.microsoft.com/office/drawing/2014/main" id="{8A07C4F7-C9A2-ACAD-C79E-A635DC1FFACA}"/>
              </a:ext>
            </a:extLst>
          </p:cNvPr>
          <p:cNvGraphicFramePr>
            <a:graphicFrameLocks noGrp="1"/>
          </p:cNvGraphicFramePr>
          <p:nvPr>
            <p:extLst>
              <p:ext uri="{D42A27DB-BD31-4B8C-83A1-F6EECF244321}">
                <p14:modId xmlns:p14="http://schemas.microsoft.com/office/powerpoint/2010/main" val="3273909666"/>
              </p:ext>
            </p:extLst>
          </p:nvPr>
        </p:nvGraphicFramePr>
        <p:xfrm>
          <a:off x="282843" y="1178938"/>
          <a:ext cx="8395970" cy="3127729"/>
        </p:xfrm>
        <a:graphic>
          <a:graphicData uri="http://schemas.openxmlformats.org/drawingml/2006/table">
            <a:tbl>
              <a:tblPr firstRow="1" bandRow="1">
                <a:tableStyleId>{2D5ABB26-0587-4C30-8999-92F81FD0307C}</a:tableStyleId>
              </a:tblPr>
              <a:tblGrid>
                <a:gridCol w="2249805">
                  <a:extLst>
                    <a:ext uri="{9D8B030D-6E8A-4147-A177-3AD203B41FA5}">
                      <a16:colId xmlns:a16="http://schemas.microsoft.com/office/drawing/2014/main" val="20000"/>
                    </a:ext>
                  </a:extLst>
                </a:gridCol>
                <a:gridCol w="3061970">
                  <a:extLst>
                    <a:ext uri="{9D8B030D-6E8A-4147-A177-3AD203B41FA5}">
                      <a16:colId xmlns:a16="http://schemas.microsoft.com/office/drawing/2014/main" val="20001"/>
                    </a:ext>
                  </a:extLst>
                </a:gridCol>
                <a:gridCol w="3084195">
                  <a:extLst>
                    <a:ext uri="{9D8B030D-6E8A-4147-A177-3AD203B41FA5}">
                      <a16:colId xmlns:a16="http://schemas.microsoft.com/office/drawing/2014/main" val="20002"/>
                    </a:ext>
                  </a:extLst>
                </a:gridCol>
              </a:tblGrid>
              <a:tr h="498348">
                <a:tc rowSpan="3">
                  <a:txBody>
                    <a:bodyPr/>
                    <a:lstStyle/>
                    <a:p>
                      <a:pPr marL="67945" marR="63500">
                        <a:lnSpc>
                          <a:spcPts val="1150"/>
                        </a:lnSpc>
                        <a:spcBef>
                          <a:spcPts val="40"/>
                        </a:spcBef>
                        <a:tabLst>
                          <a:tab pos="322580" algn="l"/>
                          <a:tab pos="1252855" algn="l"/>
                          <a:tab pos="1550035" algn="l"/>
                        </a:tabLst>
                      </a:pPr>
                      <a:r>
                        <a:rPr sz="1000" b="1" dirty="0">
                          <a:latin typeface="Arial"/>
                          <a:cs typeface="Arial"/>
                        </a:rPr>
                        <a:t>6.	</a:t>
                      </a:r>
                      <a:r>
                        <a:rPr sz="1000" b="1" spc="-5" dirty="0">
                          <a:latin typeface="Arial"/>
                          <a:cs typeface="Arial"/>
                        </a:rPr>
                        <a:t>P</a:t>
                      </a:r>
                      <a:r>
                        <a:rPr sz="1000" b="1" dirty="0">
                          <a:latin typeface="Arial"/>
                          <a:cs typeface="Arial"/>
                        </a:rPr>
                        <a:t>lanif</a:t>
                      </a:r>
                      <a:r>
                        <a:rPr sz="1000" b="1" spc="10" dirty="0">
                          <a:latin typeface="Arial"/>
                          <a:cs typeface="Arial"/>
                        </a:rPr>
                        <a:t>i</a:t>
                      </a:r>
                      <a:r>
                        <a:rPr sz="1000" b="1" dirty="0">
                          <a:latin typeface="Arial"/>
                          <a:cs typeface="Arial"/>
                        </a:rPr>
                        <a:t>c</a:t>
                      </a:r>
                      <a:r>
                        <a:rPr sz="1000" b="1" spc="-5" dirty="0">
                          <a:latin typeface="Arial"/>
                          <a:cs typeface="Arial"/>
                        </a:rPr>
                        <a:t>a</a:t>
                      </a:r>
                      <a:r>
                        <a:rPr sz="1000" b="1" dirty="0">
                          <a:latin typeface="Arial"/>
                          <a:cs typeface="Arial"/>
                        </a:rPr>
                        <a:t>ción	de	</a:t>
                      </a:r>
                      <a:r>
                        <a:rPr sz="1000" b="1" spc="5" dirty="0">
                          <a:latin typeface="Arial"/>
                          <a:cs typeface="Arial"/>
                        </a:rPr>
                        <a:t>r</a:t>
                      </a:r>
                      <a:r>
                        <a:rPr sz="1000" b="1" dirty="0">
                          <a:latin typeface="Arial"/>
                          <a:cs typeface="Arial"/>
                        </a:rPr>
                        <a:t>e</a:t>
                      </a:r>
                      <a:r>
                        <a:rPr sz="1000" b="1" spc="5" dirty="0">
                          <a:latin typeface="Arial"/>
                          <a:cs typeface="Arial"/>
                        </a:rPr>
                        <a:t>v</a:t>
                      </a:r>
                      <a:r>
                        <a:rPr sz="1000" b="1" dirty="0">
                          <a:latin typeface="Arial"/>
                          <a:cs typeface="Arial"/>
                        </a:rPr>
                        <a:t>is</a:t>
                      </a:r>
                      <a:r>
                        <a:rPr sz="1000" b="1" spc="-5" dirty="0">
                          <a:latin typeface="Arial"/>
                          <a:cs typeface="Arial"/>
                        </a:rPr>
                        <a:t>i</a:t>
                      </a:r>
                      <a:r>
                        <a:rPr sz="1000" b="1" dirty="0">
                          <a:latin typeface="Arial"/>
                          <a:cs typeface="Arial"/>
                        </a:rPr>
                        <a:t>ones  </a:t>
                      </a:r>
                      <a:r>
                        <a:rPr sz="1000" b="1" spc="-5" dirty="0">
                          <a:latin typeface="Arial"/>
                          <a:cs typeface="Arial"/>
                        </a:rPr>
                        <a:t>internas</a:t>
                      </a:r>
                      <a:endParaRPr sz="1000">
                        <a:latin typeface="Arial"/>
                        <a:cs typeface="Arial"/>
                      </a:endParaRPr>
                    </a:p>
                  </a:txBody>
                  <a:tcPr marL="0" marR="0" marT="508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178435">
                        <a:lnSpc>
                          <a:spcPts val="1150"/>
                        </a:lnSpc>
                        <a:spcBef>
                          <a:spcPts val="50"/>
                        </a:spcBef>
                      </a:pPr>
                      <a:r>
                        <a:rPr sz="1000" spc="-5" dirty="0">
                          <a:latin typeface="Arial MT"/>
                          <a:cs typeface="Arial MT"/>
                        </a:rPr>
                        <a:t>El</a:t>
                      </a:r>
                      <a:r>
                        <a:rPr sz="1000" dirty="0">
                          <a:latin typeface="Arial MT"/>
                          <a:cs typeface="Arial MT"/>
                        </a:rPr>
                        <a:t> </a:t>
                      </a:r>
                      <a:r>
                        <a:rPr sz="1000" spc="-5" dirty="0">
                          <a:latin typeface="Arial MT"/>
                          <a:cs typeface="Arial MT"/>
                        </a:rPr>
                        <a:t>personal</a:t>
                      </a:r>
                      <a:r>
                        <a:rPr sz="1000" spc="-10" dirty="0">
                          <a:latin typeface="Arial MT"/>
                          <a:cs typeface="Arial MT"/>
                        </a:rPr>
                        <a:t> </a:t>
                      </a:r>
                      <a:r>
                        <a:rPr sz="1000" spc="-5" dirty="0">
                          <a:latin typeface="Arial MT"/>
                          <a:cs typeface="Arial MT"/>
                        </a:rPr>
                        <a:t>es</a:t>
                      </a:r>
                      <a:r>
                        <a:rPr sz="1000" spc="5" dirty="0">
                          <a:latin typeface="Arial MT"/>
                          <a:cs typeface="Arial MT"/>
                        </a:rPr>
                        <a:t> </a:t>
                      </a:r>
                      <a:r>
                        <a:rPr sz="1000" spc="-5" dirty="0">
                          <a:latin typeface="Arial MT"/>
                          <a:cs typeface="Arial MT"/>
                        </a:rPr>
                        <a:t>capacitado</a:t>
                      </a:r>
                      <a:r>
                        <a:rPr sz="1000" spc="15" dirty="0">
                          <a:latin typeface="Arial MT"/>
                          <a:cs typeface="Arial MT"/>
                        </a:rPr>
                        <a:t> </a:t>
                      </a:r>
                      <a:r>
                        <a:rPr sz="1000" spc="-5" dirty="0">
                          <a:latin typeface="Arial MT"/>
                          <a:cs typeface="Arial MT"/>
                        </a:rPr>
                        <a:t>en</a:t>
                      </a:r>
                      <a:r>
                        <a:rPr sz="1000" dirty="0">
                          <a:latin typeface="Arial MT"/>
                          <a:cs typeface="Arial MT"/>
                        </a:rPr>
                        <a:t> </a:t>
                      </a:r>
                      <a:r>
                        <a:rPr sz="1000" spc="-5" dirty="0">
                          <a:latin typeface="Arial MT"/>
                          <a:cs typeface="Arial MT"/>
                        </a:rPr>
                        <a:t>lineamientos</a:t>
                      </a:r>
                      <a:r>
                        <a:rPr sz="1000" dirty="0">
                          <a:latin typeface="Arial MT"/>
                          <a:cs typeface="Arial MT"/>
                        </a:rPr>
                        <a:t> de </a:t>
                      </a:r>
                      <a:r>
                        <a:rPr sz="1000" spc="-5" dirty="0">
                          <a:latin typeface="Arial MT"/>
                          <a:cs typeface="Arial MT"/>
                        </a:rPr>
                        <a:t>la </a:t>
                      </a:r>
                      <a:r>
                        <a:rPr sz="1000" dirty="0">
                          <a:latin typeface="Arial MT"/>
                          <a:cs typeface="Arial MT"/>
                        </a:rPr>
                        <a:t> </a:t>
                      </a:r>
                      <a:r>
                        <a:rPr sz="1000" spc="-5" dirty="0">
                          <a:latin typeface="Arial MT"/>
                          <a:cs typeface="Arial MT"/>
                        </a:rPr>
                        <a:t>estrategia</a:t>
                      </a:r>
                      <a:r>
                        <a:rPr sz="1000" dirty="0">
                          <a:latin typeface="Arial MT"/>
                          <a:cs typeface="Arial MT"/>
                        </a:rPr>
                        <a:t> </a:t>
                      </a:r>
                      <a:r>
                        <a:rPr sz="1000" spc="-5" dirty="0">
                          <a:latin typeface="Arial MT"/>
                          <a:cs typeface="Arial MT"/>
                        </a:rPr>
                        <a:t>Gobierno </a:t>
                      </a:r>
                      <a:r>
                        <a:rPr sz="1000" dirty="0">
                          <a:latin typeface="Arial MT"/>
                          <a:cs typeface="Arial MT"/>
                        </a:rPr>
                        <a:t>en </a:t>
                      </a:r>
                      <a:r>
                        <a:rPr sz="1000" spc="-5" dirty="0">
                          <a:latin typeface="Arial MT"/>
                          <a:cs typeface="Arial MT"/>
                        </a:rPr>
                        <a:t>Línea, que</a:t>
                      </a:r>
                      <a:r>
                        <a:rPr sz="1000" spc="10" dirty="0">
                          <a:latin typeface="Arial MT"/>
                          <a:cs typeface="Arial MT"/>
                        </a:rPr>
                        <a:t> </a:t>
                      </a:r>
                      <a:r>
                        <a:rPr sz="1000" spc="-5" dirty="0">
                          <a:latin typeface="Arial MT"/>
                          <a:cs typeface="Arial MT"/>
                        </a:rPr>
                        <a:t>incluye</a:t>
                      </a:r>
                      <a:r>
                        <a:rPr sz="1000" spc="5" dirty="0">
                          <a:latin typeface="Arial MT"/>
                          <a:cs typeface="Arial MT"/>
                        </a:rPr>
                        <a:t> </a:t>
                      </a:r>
                      <a:r>
                        <a:rPr sz="1000" spc="-5" dirty="0">
                          <a:latin typeface="Arial MT"/>
                          <a:cs typeface="Arial MT"/>
                        </a:rPr>
                        <a:t>Modelo </a:t>
                      </a:r>
                      <a:r>
                        <a:rPr sz="1000" spc="-260" dirty="0">
                          <a:latin typeface="Arial MT"/>
                          <a:cs typeface="Arial MT"/>
                        </a:rPr>
                        <a:t> </a:t>
                      </a:r>
                      <a:r>
                        <a:rPr sz="1000" spc="-5" dirty="0">
                          <a:latin typeface="Arial MT"/>
                          <a:cs typeface="Arial MT"/>
                        </a:rPr>
                        <a:t>de</a:t>
                      </a:r>
                      <a:r>
                        <a:rPr sz="1000" spc="-10" dirty="0">
                          <a:latin typeface="Arial MT"/>
                          <a:cs typeface="Arial MT"/>
                        </a:rPr>
                        <a:t> </a:t>
                      </a:r>
                      <a:r>
                        <a:rPr sz="1000" spc="-5" dirty="0">
                          <a:latin typeface="Arial MT"/>
                          <a:cs typeface="Arial MT"/>
                        </a:rPr>
                        <a:t>Seguridad</a:t>
                      </a:r>
                      <a:r>
                        <a:rPr sz="1000" spc="15" dirty="0">
                          <a:latin typeface="Arial MT"/>
                          <a:cs typeface="Arial MT"/>
                        </a:rPr>
                        <a:t> </a:t>
                      </a:r>
                      <a:r>
                        <a:rPr sz="1000" spc="-5" dirty="0">
                          <a:latin typeface="Arial MT"/>
                          <a:cs typeface="Arial MT"/>
                        </a:rPr>
                        <a:t>y</a:t>
                      </a:r>
                      <a:r>
                        <a:rPr sz="1000" spc="-20" dirty="0">
                          <a:latin typeface="Arial MT"/>
                          <a:cs typeface="Arial MT"/>
                        </a:rPr>
                        <a:t> </a:t>
                      </a:r>
                      <a:r>
                        <a:rPr sz="1000" spc="-5" dirty="0">
                          <a:latin typeface="Arial MT"/>
                          <a:cs typeface="Arial MT"/>
                        </a:rPr>
                        <a:t>Privacidad</a:t>
                      </a:r>
                      <a:endParaRPr sz="1000" dirty="0">
                        <a:latin typeface="Arial MT"/>
                        <a:cs typeface="Arial MT"/>
                      </a:endParaRPr>
                    </a:p>
                  </a:txBody>
                  <a:tcPr marL="0" marR="0" marT="6350" marB="0">
                    <a:lnT w="12700">
                      <a:solidFill>
                        <a:srgbClr val="4F81BC"/>
                      </a:solidFill>
                      <a:prstDash val="solid"/>
                    </a:lnT>
                    <a:lnB w="12700">
                      <a:solidFill>
                        <a:srgbClr val="4F81BC"/>
                      </a:solidFill>
                      <a:prstDash val="solid"/>
                    </a:lnB>
                  </a:tcPr>
                </a:tc>
                <a:tc>
                  <a:txBody>
                    <a:bodyPr/>
                    <a:lstStyle/>
                    <a:p>
                      <a:pPr marL="79375" marR="90805" algn="just">
                        <a:lnSpc>
                          <a:spcPts val="1150"/>
                        </a:lnSpc>
                        <a:spcBef>
                          <a:spcPts val="50"/>
                        </a:spcBef>
                      </a:pPr>
                      <a:r>
                        <a:rPr sz="1000" spc="-5" dirty="0">
                          <a:latin typeface="Arial MT"/>
                          <a:cs typeface="Arial MT"/>
                        </a:rPr>
                        <a:t>Diseñar un cronograma de capacitación enfocado a </a:t>
                      </a:r>
                      <a:r>
                        <a:rPr sz="1000" spc="-265" dirty="0">
                          <a:latin typeface="Arial MT"/>
                          <a:cs typeface="Arial MT"/>
                        </a:rPr>
                        <a:t> </a:t>
                      </a:r>
                      <a:r>
                        <a:rPr sz="1000" spc="-5" dirty="0">
                          <a:latin typeface="Arial MT"/>
                          <a:cs typeface="Arial MT"/>
                        </a:rPr>
                        <a:t>la </a:t>
                      </a:r>
                      <a:r>
                        <a:rPr sz="1000" dirty="0">
                          <a:latin typeface="Arial MT"/>
                          <a:cs typeface="Arial MT"/>
                        </a:rPr>
                        <a:t>Guía de </a:t>
                      </a:r>
                      <a:r>
                        <a:rPr sz="1000" spc="-5" dirty="0">
                          <a:latin typeface="Arial MT"/>
                          <a:cs typeface="Arial MT"/>
                        </a:rPr>
                        <a:t>elaboración de Continuidad </a:t>
                      </a:r>
                      <a:r>
                        <a:rPr sz="1000" dirty="0">
                          <a:latin typeface="Arial MT"/>
                          <a:cs typeface="Arial MT"/>
                        </a:rPr>
                        <a:t>del </a:t>
                      </a:r>
                      <a:r>
                        <a:rPr sz="1000" spc="-5" dirty="0" err="1">
                          <a:latin typeface="Arial MT"/>
                          <a:cs typeface="Arial MT"/>
                        </a:rPr>
                        <a:t>Negocio</a:t>
                      </a:r>
                      <a:endParaRPr sz="1000" dirty="0">
                        <a:latin typeface="Arial MT"/>
                        <a:cs typeface="Arial MT"/>
                      </a:endParaRPr>
                    </a:p>
                  </a:txBody>
                  <a:tcPr marL="0" marR="0" marT="6350"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0"/>
                  </a:ext>
                </a:extLst>
              </a:tr>
              <a:tr h="595884">
                <a:tc vMerge="1">
                  <a:txBody>
                    <a:bodyPr/>
                    <a:lstStyle/>
                    <a:p>
                      <a:endParaRPr/>
                    </a:p>
                  </a:txBody>
                  <a:tcPr marL="0" marR="0" marT="508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327025">
                        <a:lnSpc>
                          <a:spcPts val="1150"/>
                        </a:lnSpc>
                      </a:pPr>
                      <a:r>
                        <a:rPr sz="1000" spc="-5" dirty="0">
                          <a:latin typeface="Arial MT"/>
                          <a:cs typeface="Arial MT"/>
                        </a:rPr>
                        <a:t>Se realizan copias</a:t>
                      </a:r>
                      <a:r>
                        <a:rPr sz="1000" spc="10" dirty="0">
                          <a:latin typeface="Arial MT"/>
                          <a:cs typeface="Arial MT"/>
                        </a:rPr>
                        <a:t> </a:t>
                      </a:r>
                      <a:r>
                        <a:rPr sz="1000" spc="-5" dirty="0">
                          <a:latin typeface="Arial MT"/>
                          <a:cs typeface="Arial MT"/>
                        </a:rPr>
                        <a:t>de respaldo de</a:t>
                      </a:r>
                      <a:r>
                        <a:rPr sz="1000" spc="5" dirty="0">
                          <a:latin typeface="Arial MT"/>
                          <a:cs typeface="Arial MT"/>
                        </a:rPr>
                        <a:t> </a:t>
                      </a:r>
                      <a:r>
                        <a:rPr sz="1000" spc="-10" dirty="0">
                          <a:latin typeface="Arial MT"/>
                          <a:cs typeface="Arial MT"/>
                        </a:rPr>
                        <a:t>las</a:t>
                      </a:r>
                      <a:r>
                        <a:rPr sz="1000" spc="10" dirty="0">
                          <a:latin typeface="Arial MT"/>
                          <a:cs typeface="Arial MT"/>
                        </a:rPr>
                        <a:t> </a:t>
                      </a:r>
                      <a:r>
                        <a:rPr sz="1000" spc="-5" dirty="0">
                          <a:latin typeface="Arial MT"/>
                          <a:cs typeface="Arial MT"/>
                        </a:rPr>
                        <a:t>bases</a:t>
                      </a:r>
                      <a:r>
                        <a:rPr sz="1000" spc="5" dirty="0">
                          <a:latin typeface="Arial MT"/>
                          <a:cs typeface="Arial MT"/>
                        </a:rPr>
                        <a:t> </a:t>
                      </a:r>
                      <a:r>
                        <a:rPr sz="1000" dirty="0">
                          <a:latin typeface="Arial MT"/>
                          <a:cs typeface="Arial MT"/>
                        </a:rPr>
                        <a:t>de </a:t>
                      </a:r>
                      <a:r>
                        <a:rPr sz="1000" spc="-265" dirty="0">
                          <a:latin typeface="Arial MT"/>
                          <a:cs typeface="Arial MT"/>
                        </a:rPr>
                        <a:t> </a:t>
                      </a:r>
                      <a:r>
                        <a:rPr sz="1000" spc="-5" dirty="0" err="1">
                          <a:latin typeface="Arial MT"/>
                          <a:cs typeface="Arial MT"/>
                        </a:rPr>
                        <a:t>datos</a:t>
                      </a:r>
                      <a:endParaRPr sz="1000" dirty="0">
                        <a:latin typeface="Arial MT"/>
                        <a:cs typeface="Arial MT"/>
                      </a:endParaRPr>
                    </a:p>
                  </a:txBody>
                  <a:tcPr marL="0" marR="0" marT="0" marB="0">
                    <a:lnT w="12700">
                      <a:solidFill>
                        <a:srgbClr val="4F81BC"/>
                      </a:solidFill>
                      <a:prstDash val="solid"/>
                    </a:lnT>
                    <a:lnB w="12700">
                      <a:solidFill>
                        <a:srgbClr val="4F81BC"/>
                      </a:solidFill>
                      <a:prstDash val="solid"/>
                    </a:lnB>
                  </a:tcPr>
                </a:tc>
                <a:tc>
                  <a:txBody>
                    <a:bodyPr/>
                    <a:lstStyle/>
                    <a:p>
                      <a:pPr marL="79375" marR="282575">
                        <a:lnSpc>
                          <a:spcPts val="1150"/>
                        </a:lnSpc>
                        <a:spcBef>
                          <a:spcPts val="50"/>
                        </a:spcBef>
                      </a:pPr>
                      <a:r>
                        <a:rPr sz="1000" spc="-5" dirty="0">
                          <a:latin typeface="Arial MT"/>
                          <a:cs typeface="Arial MT"/>
                        </a:rPr>
                        <a:t>Diseñar cronograma de</a:t>
                      </a:r>
                      <a:r>
                        <a:rPr sz="1000" dirty="0">
                          <a:latin typeface="Arial MT"/>
                          <a:cs typeface="Arial MT"/>
                        </a:rPr>
                        <a:t> </a:t>
                      </a:r>
                      <a:r>
                        <a:rPr sz="1000" spc="-5" dirty="0">
                          <a:latin typeface="Arial MT"/>
                          <a:cs typeface="Arial MT"/>
                        </a:rPr>
                        <a:t>pruebas</a:t>
                      </a:r>
                      <a:r>
                        <a:rPr sz="1000" dirty="0">
                          <a:latin typeface="Arial MT"/>
                          <a:cs typeface="Arial MT"/>
                        </a:rPr>
                        <a:t> de</a:t>
                      </a:r>
                      <a:r>
                        <a:rPr sz="1000" spc="-5" dirty="0">
                          <a:latin typeface="Arial MT"/>
                          <a:cs typeface="Arial MT"/>
                        </a:rPr>
                        <a:t> los</a:t>
                      </a:r>
                      <a:r>
                        <a:rPr sz="1000" spc="5" dirty="0">
                          <a:latin typeface="Arial MT"/>
                          <a:cs typeface="Arial MT"/>
                        </a:rPr>
                        <a:t> </a:t>
                      </a:r>
                      <a:r>
                        <a:rPr sz="1000" spc="-5" dirty="0">
                          <a:latin typeface="Arial MT"/>
                          <a:cs typeface="Arial MT"/>
                        </a:rPr>
                        <a:t>respaldo </a:t>
                      </a:r>
                      <a:r>
                        <a:rPr sz="1000" spc="-265" dirty="0">
                          <a:latin typeface="Arial MT"/>
                          <a:cs typeface="Arial MT"/>
                        </a:rPr>
                        <a:t> </a:t>
                      </a:r>
                      <a:r>
                        <a:rPr sz="1000" spc="-5" dirty="0">
                          <a:latin typeface="Arial MT"/>
                          <a:cs typeface="Arial MT"/>
                        </a:rPr>
                        <a:t>dentro</a:t>
                      </a:r>
                      <a:r>
                        <a:rPr sz="1000" dirty="0">
                          <a:latin typeface="Arial MT"/>
                          <a:cs typeface="Arial MT"/>
                        </a:rPr>
                        <a:t> </a:t>
                      </a:r>
                      <a:r>
                        <a:rPr sz="1000" spc="-5" dirty="0">
                          <a:latin typeface="Arial MT"/>
                          <a:cs typeface="Arial MT"/>
                        </a:rPr>
                        <a:t>del</a:t>
                      </a:r>
                      <a:r>
                        <a:rPr sz="1000" spc="-10" dirty="0">
                          <a:latin typeface="Arial MT"/>
                          <a:cs typeface="Arial MT"/>
                        </a:rPr>
                        <a:t> </a:t>
                      </a:r>
                      <a:r>
                        <a:rPr sz="1000" spc="-5" dirty="0">
                          <a:latin typeface="Arial MT"/>
                          <a:cs typeface="Arial MT"/>
                        </a:rPr>
                        <a:t>modelo</a:t>
                      </a:r>
                      <a:r>
                        <a:rPr sz="1000" spc="5" dirty="0">
                          <a:latin typeface="Arial MT"/>
                          <a:cs typeface="Arial MT"/>
                        </a:rPr>
                        <a:t> </a:t>
                      </a:r>
                      <a:r>
                        <a:rPr sz="1000" spc="-5" dirty="0">
                          <a:latin typeface="Arial MT"/>
                          <a:cs typeface="Arial MT"/>
                        </a:rPr>
                        <a:t>de</a:t>
                      </a:r>
                      <a:r>
                        <a:rPr sz="1000" spc="5" dirty="0">
                          <a:latin typeface="Arial MT"/>
                          <a:cs typeface="Arial MT"/>
                        </a:rPr>
                        <a:t> </a:t>
                      </a:r>
                      <a:r>
                        <a:rPr sz="1000" spc="-5" dirty="0">
                          <a:latin typeface="Arial MT"/>
                          <a:cs typeface="Arial MT"/>
                        </a:rPr>
                        <a:t>gobierno</a:t>
                      </a:r>
                      <a:r>
                        <a:rPr sz="1000" dirty="0">
                          <a:latin typeface="Arial MT"/>
                          <a:cs typeface="Arial MT"/>
                        </a:rPr>
                        <a:t> </a:t>
                      </a:r>
                      <a:r>
                        <a:rPr sz="1000" spc="-5" dirty="0">
                          <a:latin typeface="Arial MT"/>
                          <a:cs typeface="Arial MT"/>
                        </a:rPr>
                        <a:t>y</a:t>
                      </a:r>
                      <a:r>
                        <a:rPr sz="1000" spc="-10" dirty="0">
                          <a:latin typeface="Arial MT"/>
                          <a:cs typeface="Arial MT"/>
                        </a:rPr>
                        <a:t> </a:t>
                      </a:r>
                      <a:r>
                        <a:rPr sz="1000" dirty="0">
                          <a:latin typeface="Arial MT"/>
                          <a:cs typeface="Arial MT"/>
                        </a:rPr>
                        <a:t>gestión, </a:t>
                      </a:r>
                      <a:r>
                        <a:rPr sz="1000" spc="5" dirty="0">
                          <a:latin typeface="Arial MT"/>
                          <a:cs typeface="Arial MT"/>
                        </a:rPr>
                        <a:t> </a:t>
                      </a:r>
                      <a:r>
                        <a:rPr sz="1000" spc="-5" dirty="0">
                          <a:latin typeface="Arial MT"/>
                          <a:cs typeface="Arial MT"/>
                        </a:rPr>
                        <a:t>componente</a:t>
                      </a:r>
                      <a:r>
                        <a:rPr sz="1000" spc="-10" dirty="0">
                          <a:latin typeface="Arial MT"/>
                          <a:cs typeface="Arial MT"/>
                        </a:rPr>
                        <a:t> </a:t>
                      </a:r>
                      <a:r>
                        <a:rPr sz="1000" dirty="0">
                          <a:latin typeface="Arial MT"/>
                          <a:cs typeface="Arial MT"/>
                        </a:rPr>
                        <a:t>de</a:t>
                      </a:r>
                      <a:r>
                        <a:rPr sz="1000" spc="-5" dirty="0">
                          <a:latin typeface="Arial MT"/>
                          <a:cs typeface="Arial MT"/>
                        </a:rPr>
                        <a:t> Gestión.</a:t>
                      </a:r>
                      <a:endParaRPr sz="1000">
                        <a:latin typeface="Arial MT"/>
                        <a:cs typeface="Arial MT"/>
                      </a:endParaRPr>
                    </a:p>
                  </a:txBody>
                  <a:tcPr marL="0" marR="0" marT="6350"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1"/>
                  </a:ext>
                </a:extLst>
              </a:tr>
              <a:tr h="451484">
                <a:tc vMerge="1">
                  <a:txBody>
                    <a:bodyPr/>
                    <a:lstStyle/>
                    <a:p>
                      <a:endParaRPr/>
                    </a:p>
                  </a:txBody>
                  <a:tcPr marL="0" marR="0" marT="5080" marB="0">
                    <a:lnL w="12700">
                      <a:solidFill>
                        <a:srgbClr val="4F81BC"/>
                      </a:solidFill>
                      <a:prstDash val="solid"/>
                    </a:lnL>
                    <a:lnT w="12700">
                      <a:solidFill>
                        <a:srgbClr val="4F81BC"/>
                      </a:solidFill>
                      <a:prstDash val="solid"/>
                    </a:lnT>
                    <a:lnB w="12700">
                      <a:solidFill>
                        <a:srgbClr val="4F81BC"/>
                      </a:solidFill>
                      <a:prstDash val="solid"/>
                    </a:lnB>
                  </a:tcPr>
                </a:tc>
                <a:tc gridSpan="2">
                  <a:txBody>
                    <a:bodyPr/>
                    <a:lstStyle/>
                    <a:p>
                      <a:pPr marL="3141345" marR="513715">
                        <a:lnSpc>
                          <a:spcPct val="95600"/>
                        </a:lnSpc>
                        <a:spcBef>
                          <a:spcPts val="15"/>
                        </a:spcBef>
                      </a:pPr>
                      <a:r>
                        <a:rPr sz="1000" spc="-5" dirty="0">
                          <a:latin typeface="Arial MT"/>
                          <a:cs typeface="Arial MT"/>
                        </a:rPr>
                        <a:t>Desarrollar e</a:t>
                      </a:r>
                      <a:r>
                        <a:rPr sz="1000" spc="5" dirty="0">
                          <a:latin typeface="Arial MT"/>
                          <a:cs typeface="Arial MT"/>
                        </a:rPr>
                        <a:t> </a:t>
                      </a:r>
                      <a:r>
                        <a:rPr sz="1000" spc="-5" dirty="0">
                          <a:latin typeface="Arial MT"/>
                          <a:cs typeface="Arial MT"/>
                        </a:rPr>
                        <a:t>implementar Programa de </a:t>
                      </a:r>
                      <a:r>
                        <a:rPr sz="1000" dirty="0">
                          <a:latin typeface="Arial MT"/>
                          <a:cs typeface="Arial MT"/>
                        </a:rPr>
                        <a:t> </a:t>
                      </a:r>
                      <a:r>
                        <a:rPr sz="1000" spc="-5" dirty="0">
                          <a:latin typeface="Arial MT"/>
                          <a:cs typeface="Arial MT"/>
                        </a:rPr>
                        <a:t>concientización</a:t>
                      </a:r>
                      <a:r>
                        <a:rPr sz="1000" spc="20" dirty="0">
                          <a:latin typeface="Arial MT"/>
                          <a:cs typeface="Arial MT"/>
                        </a:rPr>
                        <a:t> </a:t>
                      </a:r>
                      <a:r>
                        <a:rPr sz="1000" spc="-5" dirty="0">
                          <a:latin typeface="Arial MT"/>
                          <a:cs typeface="Arial MT"/>
                        </a:rPr>
                        <a:t>y</a:t>
                      </a:r>
                      <a:r>
                        <a:rPr sz="1000" spc="-15" dirty="0">
                          <a:latin typeface="Arial MT"/>
                          <a:cs typeface="Arial MT"/>
                        </a:rPr>
                        <a:t> </a:t>
                      </a:r>
                      <a:r>
                        <a:rPr sz="1000" spc="-5" dirty="0">
                          <a:latin typeface="Arial MT"/>
                          <a:cs typeface="Arial MT"/>
                        </a:rPr>
                        <a:t>entrenamiento</a:t>
                      </a:r>
                      <a:r>
                        <a:rPr sz="1000" spc="5" dirty="0">
                          <a:latin typeface="Arial MT"/>
                          <a:cs typeface="Arial MT"/>
                        </a:rPr>
                        <a:t> </a:t>
                      </a:r>
                      <a:r>
                        <a:rPr sz="1000" spc="-5" dirty="0">
                          <a:latin typeface="Arial MT"/>
                          <a:cs typeface="Arial MT"/>
                        </a:rPr>
                        <a:t>del</a:t>
                      </a:r>
                      <a:r>
                        <a:rPr sz="1000" spc="5" dirty="0">
                          <a:latin typeface="Arial MT"/>
                          <a:cs typeface="Arial MT"/>
                        </a:rPr>
                        <a:t> </a:t>
                      </a:r>
                      <a:r>
                        <a:rPr sz="1000" spc="-5" dirty="0">
                          <a:latin typeface="Arial MT"/>
                          <a:cs typeface="Arial MT"/>
                        </a:rPr>
                        <a:t>Plan</a:t>
                      </a:r>
                      <a:r>
                        <a:rPr sz="1000" spc="15" dirty="0">
                          <a:latin typeface="Arial MT"/>
                          <a:cs typeface="Arial MT"/>
                        </a:rPr>
                        <a:t> </a:t>
                      </a:r>
                      <a:r>
                        <a:rPr sz="1000" spc="-5" dirty="0">
                          <a:latin typeface="Arial MT"/>
                          <a:cs typeface="Arial MT"/>
                        </a:rPr>
                        <a:t>de </a:t>
                      </a:r>
                      <a:r>
                        <a:rPr sz="1000" spc="-265" dirty="0">
                          <a:latin typeface="Arial MT"/>
                          <a:cs typeface="Arial MT"/>
                        </a:rPr>
                        <a:t> </a:t>
                      </a:r>
                      <a:r>
                        <a:rPr sz="1000" spc="-5" dirty="0">
                          <a:latin typeface="Arial MT"/>
                          <a:cs typeface="Arial MT"/>
                        </a:rPr>
                        <a:t>Continuidad.</a:t>
                      </a:r>
                      <a:endParaRPr sz="1000">
                        <a:latin typeface="Arial MT"/>
                        <a:cs typeface="Arial MT"/>
                      </a:endParaRPr>
                    </a:p>
                  </a:txBody>
                  <a:tcPr marL="0" marR="0" marT="1905" marB="0">
                    <a:lnR w="12700">
                      <a:solidFill>
                        <a:srgbClr val="4F81BC"/>
                      </a:solidFill>
                      <a:prstDash val="solid"/>
                    </a:lnR>
                    <a:lnT w="12700">
                      <a:solidFill>
                        <a:srgbClr val="4F81BC"/>
                      </a:solidFill>
                      <a:prstDash val="solid"/>
                    </a:lnT>
                    <a:lnB w="12700">
                      <a:solidFill>
                        <a:srgbClr val="4F81BC"/>
                      </a:solidFill>
                      <a:prstDash val="solid"/>
                    </a:lnB>
                  </a:tcPr>
                </a:tc>
                <a:tc hMerge="1">
                  <a:txBody>
                    <a:bodyPr/>
                    <a:lstStyle/>
                    <a:p>
                      <a:endParaRPr/>
                    </a:p>
                  </a:txBody>
                  <a:tcPr marL="0" marR="0" marT="0" marB="0"/>
                </a:tc>
                <a:extLst>
                  <a:ext uri="{0D108BD9-81ED-4DB2-BD59-A6C34878D82A}">
                    <a16:rowId xmlns:a16="http://schemas.microsoft.com/office/drawing/2014/main" val="10002"/>
                  </a:ext>
                </a:extLst>
              </a:tr>
              <a:tr h="597408">
                <a:tc rowSpan="2">
                  <a:txBody>
                    <a:bodyPr/>
                    <a:lstStyle/>
                    <a:p>
                      <a:pPr marL="67945">
                        <a:lnSpc>
                          <a:spcPts val="1170"/>
                        </a:lnSpc>
                      </a:pPr>
                      <a:r>
                        <a:rPr sz="1000" b="1" spc="-5" dirty="0">
                          <a:latin typeface="Arial"/>
                          <a:cs typeface="Arial"/>
                        </a:rPr>
                        <a:t>7.</a:t>
                      </a:r>
                      <a:r>
                        <a:rPr sz="1000" b="1" spc="-25" dirty="0">
                          <a:latin typeface="Arial"/>
                          <a:cs typeface="Arial"/>
                        </a:rPr>
                        <a:t> </a:t>
                      </a:r>
                      <a:r>
                        <a:rPr sz="1000" b="1" dirty="0">
                          <a:latin typeface="Arial"/>
                          <a:cs typeface="Arial"/>
                        </a:rPr>
                        <a:t>Mejora</a:t>
                      </a:r>
                      <a:r>
                        <a:rPr sz="1000" b="1" spc="-25" dirty="0">
                          <a:latin typeface="Arial"/>
                          <a:cs typeface="Arial"/>
                        </a:rPr>
                        <a:t> </a:t>
                      </a:r>
                      <a:r>
                        <a:rPr sz="1000" b="1" spc="-5" dirty="0">
                          <a:latin typeface="Arial"/>
                          <a:cs typeface="Arial"/>
                        </a:rPr>
                        <a:t>continua</a:t>
                      </a:r>
                      <a:endParaRPr sz="1000" dirty="0">
                        <a:latin typeface="Arial"/>
                        <a:cs typeface="Arial"/>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143510">
                        <a:lnSpc>
                          <a:spcPct val="95700"/>
                        </a:lnSpc>
                        <a:spcBef>
                          <a:spcPts val="15"/>
                        </a:spcBef>
                      </a:pPr>
                      <a:r>
                        <a:rPr sz="1000" spc="-5" dirty="0">
                          <a:latin typeface="Arial MT"/>
                          <a:cs typeface="Arial MT"/>
                        </a:rPr>
                        <a:t>Se</a:t>
                      </a:r>
                      <a:r>
                        <a:rPr sz="1000" dirty="0">
                          <a:latin typeface="Arial MT"/>
                          <a:cs typeface="Arial MT"/>
                        </a:rPr>
                        <a:t> </a:t>
                      </a:r>
                      <a:r>
                        <a:rPr sz="1000" spc="-5" dirty="0">
                          <a:latin typeface="Arial MT"/>
                          <a:cs typeface="Arial MT"/>
                        </a:rPr>
                        <a:t>hacen</a:t>
                      </a:r>
                      <a:r>
                        <a:rPr sz="1000" spc="5" dirty="0">
                          <a:latin typeface="Arial MT"/>
                          <a:cs typeface="Arial MT"/>
                        </a:rPr>
                        <a:t> </a:t>
                      </a:r>
                      <a:r>
                        <a:rPr sz="1000" spc="-5" dirty="0">
                          <a:latin typeface="Arial MT"/>
                          <a:cs typeface="Arial MT"/>
                        </a:rPr>
                        <a:t>revisiones</a:t>
                      </a:r>
                      <a:r>
                        <a:rPr sz="1000" spc="10" dirty="0">
                          <a:latin typeface="Arial MT"/>
                          <a:cs typeface="Arial MT"/>
                        </a:rPr>
                        <a:t> </a:t>
                      </a:r>
                      <a:r>
                        <a:rPr sz="1000" spc="-5" dirty="0">
                          <a:latin typeface="Arial MT"/>
                          <a:cs typeface="Arial MT"/>
                        </a:rPr>
                        <a:t>post</a:t>
                      </a:r>
                      <a:r>
                        <a:rPr sz="1000" dirty="0">
                          <a:latin typeface="Arial MT"/>
                          <a:cs typeface="Arial MT"/>
                        </a:rPr>
                        <a:t> </a:t>
                      </a:r>
                      <a:r>
                        <a:rPr sz="1000" spc="-5" dirty="0">
                          <a:latin typeface="Arial MT"/>
                          <a:cs typeface="Arial MT"/>
                        </a:rPr>
                        <a:t>reanudación</a:t>
                      </a:r>
                      <a:r>
                        <a:rPr sz="1000" spc="5" dirty="0">
                          <a:latin typeface="Arial MT"/>
                          <a:cs typeface="Arial MT"/>
                        </a:rPr>
                        <a:t> </a:t>
                      </a:r>
                      <a:r>
                        <a:rPr sz="1000" spc="-5" dirty="0">
                          <a:latin typeface="Arial MT"/>
                          <a:cs typeface="Arial MT"/>
                        </a:rPr>
                        <a:t>después</a:t>
                      </a:r>
                      <a:r>
                        <a:rPr sz="1000" spc="10" dirty="0">
                          <a:latin typeface="Arial MT"/>
                          <a:cs typeface="Arial MT"/>
                        </a:rPr>
                        <a:t> </a:t>
                      </a:r>
                      <a:r>
                        <a:rPr sz="1000" spc="-5" dirty="0">
                          <a:latin typeface="Arial MT"/>
                          <a:cs typeface="Arial MT"/>
                        </a:rPr>
                        <a:t>de </a:t>
                      </a:r>
                      <a:r>
                        <a:rPr sz="1000" spc="-265" dirty="0">
                          <a:latin typeface="Arial MT"/>
                          <a:cs typeface="Arial MT"/>
                        </a:rPr>
                        <a:t> </a:t>
                      </a:r>
                      <a:r>
                        <a:rPr sz="1000" spc="-5" dirty="0">
                          <a:latin typeface="Arial MT"/>
                          <a:cs typeface="Arial MT"/>
                        </a:rPr>
                        <a:t>un incidente</a:t>
                      </a:r>
                      <a:r>
                        <a:rPr sz="1000" spc="5" dirty="0">
                          <a:latin typeface="Arial MT"/>
                          <a:cs typeface="Arial MT"/>
                        </a:rPr>
                        <a:t> </a:t>
                      </a:r>
                      <a:r>
                        <a:rPr sz="1000" spc="-5" dirty="0">
                          <a:latin typeface="Arial MT"/>
                          <a:cs typeface="Arial MT"/>
                        </a:rPr>
                        <a:t>disruptivo</a:t>
                      </a:r>
                      <a:r>
                        <a:rPr sz="1000" spc="5" dirty="0">
                          <a:latin typeface="Arial MT"/>
                          <a:cs typeface="Arial MT"/>
                        </a:rPr>
                        <a:t> </a:t>
                      </a:r>
                      <a:r>
                        <a:rPr sz="1000" spc="-5" dirty="0">
                          <a:latin typeface="Arial MT"/>
                          <a:cs typeface="Arial MT"/>
                        </a:rPr>
                        <a:t>pero</a:t>
                      </a:r>
                      <a:r>
                        <a:rPr sz="1000" spc="5" dirty="0">
                          <a:latin typeface="Arial MT"/>
                          <a:cs typeface="Arial MT"/>
                        </a:rPr>
                        <a:t> </a:t>
                      </a:r>
                      <a:r>
                        <a:rPr sz="1000" spc="-5" dirty="0">
                          <a:latin typeface="Arial MT"/>
                          <a:cs typeface="Arial MT"/>
                        </a:rPr>
                        <a:t>no se</a:t>
                      </a:r>
                      <a:r>
                        <a:rPr sz="1000" spc="5" dirty="0">
                          <a:latin typeface="Arial MT"/>
                          <a:cs typeface="Arial MT"/>
                        </a:rPr>
                        <a:t> </a:t>
                      </a:r>
                      <a:r>
                        <a:rPr sz="1000" spc="-5" dirty="0">
                          <a:latin typeface="Arial MT"/>
                          <a:cs typeface="Arial MT"/>
                        </a:rPr>
                        <a:t>documenta</a:t>
                      </a:r>
                      <a:r>
                        <a:rPr sz="1000" dirty="0">
                          <a:latin typeface="Arial MT"/>
                          <a:cs typeface="Arial MT"/>
                        </a:rPr>
                        <a:t> el </a:t>
                      </a:r>
                      <a:r>
                        <a:rPr sz="1000" spc="5" dirty="0">
                          <a:latin typeface="Arial MT"/>
                          <a:cs typeface="Arial MT"/>
                        </a:rPr>
                        <a:t> </a:t>
                      </a:r>
                      <a:r>
                        <a:rPr sz="1000" spc="-5" dirty="0">
                          <a:latin typeface="Arial MT"/>
                          <a:cs typeface="Arial MT"/>
                        </a:rPr>
                        <a:t>incidente</a:t>
                      </a:r>
                      <a:r>
                        <a:rPr sz="1000" spc="5" dirty="0">
                          <a:latin typeface="Arial MT"/>
                          <a:cs typeface="Arial MT"/>
                        </a:rPr>
                        <a:t> </a:t>
                      </a:r>
                      <a:r>
                        <a:rPr sz="1000" spc="-5" dirty="0">
                          <a:latin typeface="Arial MT"/>
                          <a:cs typeface="Arial MT"/>
                        </a:rPr>
                        <a:t>y</a:t>
                      </a:r>
                      <a:r>
                        <a:rPr sz="1000" spc="-10" dirty="0">
                          <a:latin typeface="Arial MT"/>
                          <a:cs typeface="Arial MT"/>
                        </a:rPr>
                        <a:t> </a:t>
                      </a:r>
                      <a:r>
                        <a:rPr sz="1000" spc="-5" dirty="0">
                          <a:latin typeface="Arial MT"/>
                          <a:cs typeface="Arial MT"/>
                        </a:rPr>
                        <a:t>la</a:t>
                      </a:r>
                      <a:r>
                        <a:rPr sz="1000" spc="5" dirty="0">
                          <a:latin typeface="Arial MT"/>
                          <a:cs typeface="Arial MT"/>
                        </a:rPr>
                        <a:t> </a:t>
                      </a:r>
                      <a:r>
                        <a:rPr sz="1000" spc="-5" dirty="0">
                          <a:latin typeface="Arial MT"/>
                          <a:cs typeface="Arial MT"/>
                        </a:rPr>
                        <a:t>metodología</a:t>
                      </a:r>
                      <a:r>
                        <a:rPr sz="1000" spc="5" dirty="0">
                          <a:latin typeface="Arial MT"/>
                          <a:cs typeface="Arial MT"/>
                        </a:rPr>
                        <a:t> </a:t>
                      </a:r>
                      <a:r>
                        <a:rPr sz="1000" spc="-5" dirty="0">
                          <a:latin typeface="Arial MT"/>
                          <a:cs typeface="Arial MT"/>
                        </a:rPr>
                        <a:t>de respuesta</a:t>
                      </a:r>
                      <a:r>
                        <a:rPr sz="1000" spc="15" dirty="0">
                          <a:latin typeface="Arial MT"/>
                          <a:cs typeface="Arial MT"/>
                        </a:rPr>
                        <a:t> </a:t>
                      </a:r>
                      <a:r>
                        <a:rPr sz="1000" spc="-5" dirty="0">
                          <a:latin typeface="Arial MT"/>
                          <a:cs typeface="Arial MT"/>
                        </a:rPr>
                        <a:t>y </a:t>
                      </a:r>
                      <a:r>
                        <a:rPr sz="1000" dirty="0">
                          <a:latin typeface="Arial MT"/>
                          <a:cs typeface="Arial MT"/>
                        </a:rPr>
                        <a:t> </a:t>
                      </a:r>
                      <a:r>
                        <a:rPr sz="1000" spc="-5" dirty="0">
                          <a:latin typeface="Arial MT"/>
                          <a:cs typeface="Arial MT"/>
                        </a:rPr>
                        <a:t>reanudación</a:t>
                      </a:r>
                      <a:endParaRPr sz="1000" dirty="0">
                        <a:latin typeface="Arial MT"/>
                        <a:cs typeface="Arial MT"/>
                      </a:endParaRPr>
                    </a:p>
                  </a:txBody>
                  <a:tcPr marL="0" marR="0" marT="1905" marB="0">
                    <a:lnT w="12700">
                      <a:solidFill>
                        <a:srgbClr val="4F81BC"/>
                      </a:solidFill>
                      <a:prstDash val="solid"/>
                    </a:lnT>
                    <a:lnB w="12700">
                      <a:solidFill>
                        <a:srgbClr val="4F81BC"/>
                      </a:solidFill>
                      <a:prstDash val="solid"/>
                    </a:lnB>
                  </a:tcPr>
                </a:tc>
                <a:tc>
                  <a:txBody>
                    <a:bodyPr/>
                    <a:lstStyle/>
                    <a:p>
                      <a:pPr marL="79375" marR="76835">
                        <a:lnSpc>
                          <a:spcPct val="95700"/>
                        </a:lnSpc>
                        <a:spcBef>
                          <a:spcPts val="15"/>
                        </a:spcBef>
                      </a:pPr>
                      <a:r>
                        <a:rPr sz="1000" spc="-5" dirty="0">
                          <a:latin typeface="Arial MT"/>
                          <a:cs typeface="Arial MT"/>
                        </a:rPr>
                        <a:t>Coordinar</a:t>
                      </a:r>
                      <a:r>
                        <a:rPr sz="1000" spc="25" dirty="0">
                          <a:latin typeface="Arial MT"/>
                          <a:cs typeface="Arial MT"/>
                        </a:rPr>
                        <a:t> </a:t>
                      </a:r>
                      <a:r>
                        <a:rPr sz="1000" spc="-5" dirty="0">
                          <a:latin typeface="Arial MT"/>
                          <a:cs typeface="Arial MT"/>
                        </a:rPr>
                        <a:t>y</a:t>
                      </a:r>
                      <a:r>
                        <a:rPr sz="1000" spc="-15" dirty="0">
                          <a:latin typeface="Arial MT"/>
                          <a:cs typeface="Arial MT"/>
                        </a:rPr>
                        <a:t> </a:t>
                      </a:r>
                      <a:r>
                        <a:rPr sz="1000" spc="-5" dirty="0">
                          <a:latin typeface="Arial MT"/>
                          <a:cs typeface="Arial MT"/>
                        </a:rPr>
                        <a:t>aprobar</a:t>
                      </a:r>
                      <a:r>
                        <a:rPr sz="1000" spc="20" dirty="0">
                          <a:latin typeface="Arial MT"/>
                          <a:cs typeface="Arial MT"/>
                        </a:rPr>
                        <a:t> </a:t>
                      </a:r>
                      <a:r>
                        <a:rPr sz="1000" spc="-5" dirty="0">
                          <a:latin typeface="Arial MT"/>
                          <a:cs typeface="Arial MT"/>
                        </a:rPr>
                        <a:t>la</a:t>
                      </a:r>
                      <a:r>
                        <a:rPr sz="1000" spc="10" dirty="0">
                          <a:latin typeface="Arial MT"/>
                          <a:cs typeface="Arial MT"/>
                        </a:rPr>
                        <a:t> </a:t>
                      </a:r>
                      <a:r>
                        <a:rPr sz="1000" spc="-5" dirty="0">
                          <a:latin typeface="Arial MT"/>
                          <a:cs typeface="Arial MT"/>
                        </a:rPr>
                        <a:t>definición</a:t>
                      </a:r>
                      <a:r>
                        <a:rPr sz="1000" spc="5" dirty="0">
                          <a:latin typeface="Arial MT"/>
                          <a:cs typeface="Arial MT"/>
                        </a:rPr>
                        <a:t> </a:t>
                      </a:r>
                      <a:r>
                        <a:rPr sz="1000" dirty="0">
                          <a:latin typeface="Arial MT"/>
                          <a:cs typeface="Arial MT"/>
                        </a:rPr>
                        <a:t>de </a:t>
                      </a:r>
                      <a:r>
                        <a:rPr sz="1000" spc="-5" dirty="0">
                          <a:latin typeface="Arial MT"/>
                          <a:cs typeface="Arial MT"/>
                        </a:rPr>
                        <a:t>requerimientos, </a:t>
                      </a:r>
                      <a:r>
                        <a:rPr sz="1000" spc="-260" dirty="0">
                          <a:latin typeface="Arial MT"/>
                          <a:cs typeface="Arial MT"/>
                        </a:rPr>
                        <a:t> </a:t>
                      </a:r>
                      <a:r>
                        <a:rPr sz="1000" spc="-5" dirty="0">
                          <a:latin typeface="Arial MT"/>
                          <a:cs typeface="Arial MT"/>
                        </a:rPr>
                        <a:t>para</a:t>
                      </a:r>
                      <a:r>
                        <a:rPr sz="1000" spc="-10" dirty="0">
                          <a:latin typeface="Arial MT"/>
                          <a:cs typeface="Arial MT"/>
                        </a:rPr>
                        <a:t> </a:t>
                      </a:r>
                      <a:r>
                        <a:rPr sz="1000" spc="-5" dirty="0">
                          <a:latin typeface="Arial MT"/>
                          <a:cs typeface="Arial MT"/>
                        </a:rPr>
                        <a:t>los</a:t>
                      </a:r>
                      <a:r>
                        <a:rPr sz="1000" dirty="0">
                          <a:latin typeface="Arial MT"/>
                          <a:cs typeface="Arial MT"/>
                        </a:rPr>
                        <a:t> </a:t>
                      </a:r>
                      <a:r>
                        <a:rPr sz="1000" spc="-5" dirty="0">
                          <a:latin typeface="Arial MT"/>
                          <a:cs typeface="Arial MT"/>
                        </a:rPr>
                        <a:t>procesos</a:t>
                      </a:r>
                      <a:r>
                        <a:rPr sz="1000" dirty="0">
                          <a:latin typeface="Arial MT"/>
                          <a:cs typeface="Arial MT"/>
                        </a:rPr>
                        <a:t> tendientes </a:t>
                      </a:r>
                      <a:r>
                        <a:rPr sz="1000" spc="-5" dirty="0">
                          <a:latin typeface="Arial MT"/>
                          <a:cs typeface="Arial MT"/>
                        </a:rPr>
                        <a:t>a </a:t>
                      </a:r>
                      <a:r>
                        <a:rPr sz="1000" dirty="0">
                          <a:latin typeface="Arial MT"/>
                          <a:cs typeface="Arial MT"/>
                        </a:rPr>
                        <a:t>la</a:t>
                      </a:r>
                      <a:r>
                        <a:rPr sz="1000" spc="-5" dirty="0">
                          <a:latin typeface="Arial MT"/>
                          <a:cs typeface="Arial MT"/>
                        </a:rPr>
                        <a:t> adquisición o </a:t>
                      </a:r>
                      <a:r>
                        <a:rPr sz="1000" dirty="0">
                          <a:latin typeface="Arial MT"/>
                          <a:cs typeface="Arial MT"/>
                        </a:rPr>
                        <a:t> </a:t>
                      </a:r>
                      <a:r>
                        <a:rPr sz="1000" spc="-5" dirty="0">
                          <a:latin typeface="Arial MT"/>
                          <a:cs typeface="Arial MT"/>
                        </a:rPr>
                        <a:t>contratación</a:t>
                      </a:r>
                      <a:r>
                        <a:rPr sz="1000" spc="10" dirty="0">
                          <a:latin typeface="Arial MT"/>
                          <a:cs typeface="Arial MT"/>
                        </a:rPr>
                        <a:t> </a:t>
                      </a:r>
                      <a:r>
                        <a:rPr sz="1000" spc="-5" dirty="0">
                          <a:latin typeface="Arial MT"/>
                          <a:cs typeface="Arial MT"/>
                        </a:rPr>
                        <a:t>de</a:t>
                      </a:r>
                      <a:r>
                        <a:rPr sz="1000" spc="5" dirty="0">
                          <a:latin typeface="Arial MT"/>
                          <a:cs typeface="Arial MT"/>
                        </a:rPr>
                        <a:t> </a:t>
                      </a:r>
                      <a:r>
                        <a:rPr sz="1000" spc="-5" dirty="0" err="1">
                          <a:latin typeface="Arial MT"/>
                          <a:cs typeface="Arial MT"/>
                        </a:rPr>
                        <a:t>recursos</a:t>
                      </a:r>
                      <a:r>
                        <a:rPr sz="1000" spc="10" dirty="0">
                          <a:latin typeface="Arial MT"/>
                          <a:cs typeface="Arial MT"/>
                        </a:rPr>
                        <a:t> </a:t>
                      </a:r>
                      <a:r>
                        <a:rPr sz="1000" spc="-5" dirty="0" err="1">
                          <a:latin typeface="Arial MT"/>
                          <a:cs typeface="Arial MT"/>
                        </a:rPr>
                        <a:t>técnicos</a:t>
                      </a:r>
                      <a:endParaRPr sz="1000" dirty="0">
                        <a:latin typeface="Arial MT"/>
                        <a:cs typeface="Arial MT"/>
                      </a:endParaRPr>
                    </a:p>
                  </a:txBody>
                  <a:tcPr marL="0" marR="0" marT="1905"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3"/>
                  </a:ext>
                </a:extLst>
              </a:tr>
              <a:tr h="984605">
                <a:tc vMerge="1">
                  <a:txBody>
                    <a:bodyPr/>
                    <a:lstStyle/>
                    <a:p>
                      <a:endParaRPr/>
                    </a:p>
                  </a:txBody>
                  <a:tcPr marL="0" marR="0" marT="0" marB="0">
                    <a:lnL w="12700">
                      <a:solidFill>
                        <a:srgbClr val="4F81BC"/>
                      </a:solidFill>
                      <a:prstDash val="solid"/>
                    </a:lnL>
                    <a:lnT w="12700">
                      <a:solidFill>
                        <a:srgbClr val="4F81BC"/>
                      </a:solidFill>
                      <a:prstDash val="solid"/>
                    </a:lnT>
                    <a:lnB w="12700">
                      <a:solidFill>
                        <a:srgbClr val="4F81BC"/>
                      </a:solidFill>
                      <a:prstDash val="solid"/>
                    </a:lnB>
                  </a:tcPr>
                </a:tc>
                <a:tc>
                  <a:txBody>
                    <a:bodyPr/>
                    <a:lstStyle/>
                    <a:p>
                      <a:pPr marL="68580" marR="71755">
                        <a:lnSpc>
                          <a:spcPts val="1150"/>
                        </a:lnSpc>
                        <a:spcBef>
                          <a:spcPts val="50"/>
                        </a:spcBef>
                      </a:pPr>
                      <a:r>
                        <a:rPr sz="1000" spc="-5" dirty="0">
                          <a:latin typeface="Arial MT"/>
                          <a:cs typeface="Arial MT"/>
                        </a:rPr>
                        <a:t>Existe </a:t>
                      </a:r>
                      <a:r>
                        <a:rPr sz="1000" dirty="0">
                          <a:latin typeface="Arial MT"/>
                          <a:cs typeface="Arial MT"/>
                        </a:rPr>
                        <a:t>compromiso</a:t>
                      </a:r>
                      <a:r>
                        <a:rPr sz="1000" spc="5" dirty="0">
                          <a:latin typeface="Arial MT"/>
                          <a:cs typeface="Arial MT"/>
                        </a:rPr>
                        <a:t> </a:t>
                      </a:r>
                      <a:r>
                        <a:rPr sz="1000" spc="-5" dirty="0">
                          <a:latin typeface="Arial MT"/>
                          <a:cs typeface="Arial MT"/>
                        </a:rPr>
                        <a:t>y</a:t>
                      </a:r>
                      <a:r>
                        <a:rPr sz="1000" spc="-20" dirty="0">
                          <a:latin typeface="Arial MT"/>
                          <a:cs typeface="Arial MT"/>
                        </a:rPr>
                        <a:t> </a:t>
                      </a:r>
                      <a:r>
                        <a:rPr sz="1000" spc="-5" dirty="0" err="1">
                          <a:latin typeface="Arial MT"/>
                          <a:cs typeface="Arial MT"/>
                        </a:rPr>
                        <a:t>disposiciónpara</a:t>
                      </a:r>
                      <a:r>
                        <a:rPr sz="1000" dirty="0">
                          <a:latin typeface="Arial MT"/>
                          <a:cs typeface="Arial MT"/>
                        </a:rPr>
                        <a:t> </a:t>
                      </a:r>
                      <a:r>
                        <a:rPr sz="1000" spc="-5" dirty="0">
                          <a:latin typeface="Arial MT"/>
                          <a:cs typeface="Arial MT"/>
                        </a:rPr>
                        <a:t>mantener</a:t>
                      </a:r>
                      <a:r>
                        <a:rPr sz="1000" spc="5" dirty="0">
                          <a:latin typeface="Arial MT"/>
                          <a:cs typeface="Arial MT"/>
                        </a:rPr>
                        <a:t> </a:t>
                      </a:r>
                      <a:r>
                        <a:rPr sz="1000" spc="-5" dirty="0">
                          <a:latin typeface="Arial MT"/>
                          <a:cs typeface="Arial MT"/>
                        </a:rPr>
                        <a:t>dentro</a:t>
                      </a:r>
                      <a:r>
                        <a:rPr sz="1000" spc="25" dirty="0">
                          <a:latin typeface="Arial MT"/>
                          <a:cs typeface="Arial MT"/>
                        </a:rPr>
                        <a:t> </a:t>
                      </a:r>
                      <a:r>
                        <a:rPr sz="1000" spc="-5" dirty="0">
                          <a:latin typeface="Arial MT"/>
                          <a:cs typeface="Arial MT"/>
                        </a:rPr>
                        <a:t>de</a:t>
                      </a:r>
                      <a:r>
                        <a:rPr sz="1000" dirty="0">
                          <a:latin typeface="Arial MT"/>
                          <a:cs typeface="Arial MT"/>
                        </a:rPr>
                        <a:t> </a:t>
                      </a:r>
                      <a:r>
                        <a:rPr sz="1000" spc="-5" dirty="0">
                          <a:latin typeface="Arial MT"/>
                          <a:cs typeface="Arial MT"/>
                        </a:rPr>
                        <a:t>su</a:t>
                      </a:r>
                      <a:r>
                        <a:rPr sz="1000" spc="10" dirty="0">
                          <a:latin typeface="Arial MT"/>
                          <a:cs typeface="Arial MT"/>
                        </a:rPr>
                        <a:t> </a:t>
                      </a:r>
                      <a:r>
                        <a:rPr sz="1000" spc="-5" dirty="0">
                          <a:latin typeface="Arial MT"/>
                          <a:cs typeface="Arial MT"/>
                        </a:rPr>
                        <a:t>estrategia </a:t>
                      </a:r>
                      <a:r>
                        <a:rPr sz="1000" spc="-260" dirty="0">
                          <a:latin typeface="Arial MT"/>
                          <a:cs typeface="Arial MT"/>
                        </a:rPr>
                        <a:t> </a:t>
                      </a:r>
                      <a:r>
                        <a:rPr sz="1000" spc="-5" dirty="0">
                          <a:latin typeface="Arial MT"/>
                          <a:cs typeface="Arial MT"/>
                        </a:rPr>
                        <a:t>el</a:t>
                      </a:r>
                      <a:r>
                        <a:rPr sz="1000" spc="-10" dirty="0">
                          <a:latin typeface="Arial MT"/>
                          <a:cs typeface="Arial MT"/>
                        </a:rPr>
                        <a:t> </a:t>
                      </a:r>
                      <a:r>
                        <a:rPr sz="1000" spc="-5" dirty="0">
                          <a:latin typeface="Arial MT"/>
                          <a:cs typeface="Arial MT"/>
                        </a:rPr>
                        <a:t>componente tecnológico</a:t>
                      </a:r>
                      <a:r>
                        <a:rPr sz="1000" spc="15" dirty="0">
                          <a:latin typeface="Arial MT"/>
                          <a:cs typeface="Arial MT"/>
                        </a:rPr>
                        <a:t> </a:t>
                      </a:r>
                      <a:r>
                        <a:rPr sz="1000" spc="-5" dirty="0">
                          <a:latin typeface="Arial MT"/>
                          <a:cs typeface="Arial MT"/>
                        </a:rPr>
                        <a:t>para lograr</a:t>
                      </a:r>
                      <a:r>
                        <a:rPr sz="1000" spc="10" dirty="0">
                          <a:latin typeface="Arial MT"/>
                          <a:cs typeface="Arial MT"/>
                        </a:rPr>
                        <a:t> </a:t>
                      </a:r>
                      <a:r>
                        <a:rPr sz="1000" spc="-5" dirty="0">
                          <a:latin typeface="Arial MT"/>
                          <a:cs typeface="Arial MT"/>
                        </a:rPr>
                        <a:t>las</a:t>
                      </a:r>
                      <a:r>
                        <a:rPr sz="1000" spc="5" dirty="0">
                          <a:latin typeface="Arial MT"/>
                          <a:cs typeface="Arial MT"/>
                        </a:rPr>
                        <a:t> </a:t>
                      </a:r>
                      <a:r>
                        <a:rPr sz="1000" dirty="0">
                          <a:latin typeface="Arial MT"/>
                          <a:cs typeface="Arial MT"/>
                        </a:rPr>
                        <a:t>metas </a:t>
                      </a:r>
                      <a:r>
                        <a:rPr sz="1000" spc="-5" dirty="0">
                          <a:latin typeface="Arial MT"/>
                          <a:cs typeface="Arial MT"/>
                        </a:rPr>
                        <a:t>de </a:t>
                      </a:r>
                      <a:r>
                        <a:rPr sz="1000" spc="-265" dirty="0">
                          <a:latin typeface="Arial MT"/>
                          <a:cs typeface="Arial MT"/>
                        </a:rPr>
                        <a:t> </a:t>
                      </a:r>
                      <a:r>
                        <a:rPr sz="1000" spc="-5" dirty="0">
                          <a:latin typeface="Arial MT"/>
                          <a:cs typeface="Arial MT"/>
                        </a:rPr>
                        <a:t>gobierno. </a:t>
                      </a:r>
                      <a:r>
                        <a:rPr sz="1000" spc="-10" dirty="0">
                          <a:latin typeface="Arial MT"/>
                          <a:cs typeface="Arial MT"/>
                        </a:rPr>
                        <a:t>Es</a:t>
                      </a:r>
                      <a:r>
                        <a:rPr sz="1000" dirty="0">
                          <a:latin typeface="Arial MT"/>
                          <a:cs typeface="Arial MT"/>
                        </a:rPr>
                        <a:t> miembro</a:t>
                      </a:r>
                      <a:r>
                        <a:rPr sz="1000" spc="-5" dirty="0">
                          <a:latin typeface="Arial MT"/>
                          <a:cs typeface="Arial MT"/>
                        </a:rPr>
                        <a:t> del comité de gestión</a:t>
                      </a:r>
                      <a:r>
                        <a:rPr sz="1000" spc="5" dirty="0">
                          <a:latin typeface="Arial MT"/>
                          <a:cs typeface="Arial MT"/>
                        </a:rPr>
                        <a:t> </a:t>
                      </a:r>
                      <a:r>
                        <a:rPr sz="1000" spc="-5" dirty="0">
                          <a:latin typeface="Arial MT"/>
                          <a:cs typeface="Arial MT"/>
                        </a:rPr>
                        <a:t>y </a:t>
                      </a:r>
                      <a:r>
                        <a:rPr sz="1000" dirty="0">
                          <a:latin typeface="Arial MT"/>
                          <a:cs typeface="Arial MT"/>
                        </a:rPr>
                        <a:t> </a:t>
                      </a:r>
                      <a:r>
                        <a:rPr sz="1000" spc="-5" dirty="0">
                          <a:latin typeface="Arial MT"/>
                          <a:cs typeface="Arial MT"/>
                        </a:rPr>
                        <a:t>control de plan </a:t>
                      </a:r>
                      <a:r>
                        <a:rPr sz="1000" dirty="0">
                          <a:latin typeface="Arial MT"/>
                          <a:cs typeface="Arial MT"/>
                        </a:rPr>
                        <a:t>de</a:t>
                      </a:r>
                      <a:r>
                        <a:rPr sz="1000" spc="-5" dirty="0">
                          <a:latin typeface="Arial MT"/>
                          <a:cs typeface="Arial MT"/>
                        </a:rPr>
                        <a:t> desarrollo.</a:t>
                      </a:r>
                      <a:endParaRPr sz="1000" dirty="0">
                        <a:latin typeface="Arial MT"/>
                        <a:cs typeface="Arial MT"/>
                      </a:endParaRPr>
                    </a:p>
                  </a:txBody>
                  <a:tcPr marL="0" marR="0" marT="6350" marB="0">
                    <a:lnT w="12700">
                      <a:solidFill>
                        <a:srgbClr val="4F81BC"/>
                      </a:solidFill>
                      <a:prstDash val="solid"/>
                    </a:lnT>
                    <a:lnB w="12700">
                      <a:solidFill>
                        <a:srgbClr val="4F81BC"/>
                      </a:solidFill>
                      <a:prstDash val="solid"/>
                    </a:lnB>
                  </a:tcPr>
                </a:tc>
                <a:tc>
                  <a:txBody>
                    <a:bodyPr/>
                    <a:lstStyle/>
                    <a:p>
                      <a:pPr marL="79375" marR="165735">
                        <a:lnSpc>
                          <a:spcPct val="95800"/>
                        </a:lnSpc>
                        <a:spcBef>
                          <a:spcPts val="20"/>
                        </a:spcBef>
                      </a:pPr>
                      <a:r>
                        <a:rPr sz="1000" spc="-5" dirty="0">
                          <a:latin typeface="Arial MT"/>
                          <a:cs typeface="Arial MT"/>
                        </a:rPr>
                        <a:t>Crear</a:t>
                      </a:r>
                      <a:r>
                        <a:rPr sz="1000" dirty="0">
                          <a:latin typeface="Arial MT"/>
                          <a:cs typeface="Arial MT"/>
                        </a:rPr>
                        <a:t> </a:t>
                      </a:r>
                      <a:r>
                        <a:rPr sz="1000" spc="-5" dirty="0">
                          <a:latin typeface="Arial MT"/>
                          <a:cs typeface="Arial MT"/>
                        </a:rPr>
                        <a:t>comité</a:t>
                      </a:r>
                      <a:r>
                        <a:rPr sz="1000" dirty="0">
                          <a:latin typeface="Arial MT"/>
                          <a:cs typeface="Arial MT"/>
                        </a:rPr>
                        <a:t> </a:t>
                      </a:r>
                      <a:r>
                        <a:rPr sz="1000" spc="-5" dirty="0">
                          <a:latin typeface="Arial MT"/>
                          <a:cs typeface="Arial MT"/>
                        </a:rPr>
                        <a:t>de</a:t>
                      </a:r>
                      <a:r>
                        <a:rPr sz="1000" dirty="0">
                          <a:latin typeface="Arial MT"/>
                          <a:cs typeface="Arial MT"/>
                        </a:rPr>
                        <a:t> </a:t>
                      </a:r>
                      <a:r>
                        <a:rPr sz="1000" spc="-5" dirty="0">
                          <a:latin typeface="Arial MT"/>
                          <a:cs typeface="Arial MT"/>
                        </a:rPr>
                        <a:t>continuidad</a:t>
                      </a:r>
                      <a:r>
                        <a:rPr sz="1000" dirty="0">
                          <a:latin typeface="Arial MT"/>
                          <a:cs typeface="Arial MT"/>
                        </a:rPr>
                        <a:t> </a:t>
                      </a:r>
                      <a:r>
                        <a:rPr sz="1000" spc="-5" dirty="0">
                          <a:latin typeface="Arial MT"/>
                          <a:cs typeface="Arial MT"/>
                        </a:rPr>
                        <a:t>involucrando</a:t>
                      </a:r>
                      <a:r>
                        <a:rPr sz="1000" spc="5" dirty="0">
                          <a:latin typeface="Arial MT"/>
                          <a:cs typeface="Arial MT"/>
                        </a:rPr>
                        <a:t> </a:t>
                      </a:r>
                      <a:r>
                        <a:rPr sz="1000" spc="-5" dirty="0">
                          <a:latin typeface="Arial MT"/>
                          <a:cs typeface="Arial MT"/>
                        </a:rPr>
                        <a:t>a</a:t>
                      </a:r>
                      <a:r>
                        <a:rPr sz="1000" dirty="0">
                          <a:latin typeface="Arial MT"/>
                          <a:cs typeface="Arial MT"/>
                        </a:rPr>
                        <a:t> </a:t>
                      </a:r>
                      <a:r>
                        <a:rPr sz="1000" spc="-5" dirty="0">
                          <a:latin typeface="Arial MT"/>
                          <a:cs typeface="Arial MT"/>
                        </a:rPr>
                        <a:t>la</a:t>
                      </a:r>
                      <a:r>
                        <a:rPr sz="1000" dirty="0">
                          <a:latin typeface="Arial MT"/>
                          <a:cs typeface="Arial MT"/>
                        </a:rPr>
                        <a:t> </a:t>
                      </a:r>
                      <a:r>
                        <a:rPr sz="1000" spc="-5" dirty="0" err="1">
                          <a:latin typeface="Arial MT"/>
                          <a:cs typeface="Arial MT"/>
                        </a:rPr>
                        <a:t>alta</a:t>
                      </a:r>
                      <a:r>
                        <a:rPr sz="1000" spc="-5" dirty="0">
                          <a:latin typeface="Arial MT"/>
                          <a:cs typeface="Arial MT"/>
                        </a:rPr>
                        <a:t> </a:t>
                      </a:r>
                      <a:r>
                        <a:rPr sz="1000" spc="-265" dirty="0">
                          <a:latin typeface="Arial MT"/>
                          <a:cs typeface="Arial MT"/>
                        </a:rPr>
                        <a:t> </a:t>
                      </a:r>
                      <a:r>
                        <a:rPr sz="1000" spc="-5" dirty="0" err="1">
                          <a:latin typeface="Arial MT"/>
                          <a:cs typeface="Arial MT"/>
                        </a:rPr>
                        <a:t>dirección</a:t>
                      </a:r>
                      <a:endParaRPr sz="1000" dirty="0">
                        <a:latin typeface="Arial MT"/>
                        <a:cs typeface="Arial MT"/>
                      </a:endParaRPr>
                    </a:p>
                  </a:txBody>
                  <a:tcPr marL="0" marR="0" marT="2540" marB="0">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557893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grpSp>
        <p:nvGrpSpPr>
          <p:cNvPr id="3" name="object 3">
            <a:extLst>
              <a:ext uri="{FF2B5EF4-FFF2-40B4-BE49-F238E27FC236}">
                <a16:creationId xmlns:a16="http://schemas.microsoft.com/office/drawing/2014/main" id="{FECD4AD3-5EC3-674D-B8F2-351401CA6C83}"/>
              </a:ext>
            </a:extLst>
          </p:cNvPr>
          <p:cNvGrpSpPr/>
          <p:nvPr/>
        </p:nvGrpSpPr>
        <p:grpSpPr>
          <a:xfrm>
            <a:off x="1904364" y="1899582"/>
            <a:ext cx="6430010" cy="3579495"/>
            <a:chOff x="1346327" y="2839339"/>
            <a:chExt cx="6430010" cy="3579495"/>
          </a:xfrm>
        </p:grpSpPr>
        <p:sp>
          <p:nvSpPr>
            <p:cNvPr id="4" name="object 4">
              <a:extLst>
                <a:ext uri="{FF2B5EF4-FFF2-40B4-BE49-F238E27FC236}">
                  <a16:creationId xmlns:a16="http://schemas.microsoft.com/office/drawing/2014/main" id="{FF12CF06-5E44-2B18-3464-6FC9F8977B20}"/>
                </a:ext>
              </a:extLst>
            </p:cNvPr>
            <p:cNvSpPr/>
            <p:nvPr/>
          </p:nvSpPr>
          <p:spPr>
            <a:xfrm>
              <a:off x="2166747" y="2971673"/>
              <a:ext cx="4587239" cy="1858137"/>
            </a:xfrm>
            <a:prstGeom prst="rect">
              <a:avLst/>
            </a:prstGeom>
            <a:blipFill>
              <a:blip r:embed="rId4" cstate="print"/>
              <a:stretch>
                <a:fillRect/>
              </a:stretch>
            </a:blipFill>
          </p:spPr>
          <p:txBody>
            <a:bodyPr wrap="square" lIns="0" tIns="0" rIns="0" bIns="0" rtlCol="0"/>
            <a:lstStyle/>
            <a:p>
              <a:endParaRPr sz="1400">
                <a:latin typeface="Century Gothic" panose="020B0502020202020204" pitchFamily="34" charset="0"/>
              </a:endParaRPr>
            </a:p>
          </p:txBody>
        </p:sp>
        <p:sp>
          <p:nvSpPr>
            <p:cNvPr id="5" name="object 5">
              <a:extLst>
                <a:ext uri="{FF2B5EF4-FFF2-40B4-BE49-F238E27FC236}">
                  <a16:creationId xmlns:a16="http://schemas.microsoft.com/office/drawing/2014/main" id="{ACD8A15E-89B7-45A6-ECBE-791468D85EEE}"/>
                </a:ext>
              </a:extLst>
            </p:cNvPr>
            <p:cNvSpPr/>
            <p:nvPr/>
          </p:nvSpPr>
          <p:spPr>
            <a:xfrm>
              <a:off x="1586103" y="3216478"/>
              <a:ext cx="580618" cy="671753"/>
            </a:xfrm>
            <a:prstGeom prst="rect">
              <a:avLst/>
            </a:prstGeom>
            <a:blipFill>
              <a:blip r:embed="rId5" cstate="print"/>
              <a:stretch>
                <a:fillRect/>
              </a:stretch>
            </a:blipFill>
          </p:spPr>
          <p:txBody>
            <a:bodyPr wrap="square" lIns="0" tIns="0" rIns="0" bIns="0" rtlCol="0"/>
            <a:lstStyle/>
            <a:p>
              <a:endParaRPr sz="1400">
                <a:latin typeface="Century Gothic" panose="020B0502020202020204" pitchFamily="34" charset="0"/>
              </a:endParaRPr>
            </a:p>
          </p:txBody>
        </p:sp>
        <p:sp>
          <p:nvSpPr>
            <p:cNvPr id="6" name="object 6">
              <a:extLst>
                <a:ext uri="{FF2B5EF4-FFF2-40B4-BE49-F238E27FC236}">
                  <a16:creationId xmlns:a16="http://schemas.microsoft.com/office/drawing/2014/main" id="{A995F849-D64C-1A1F-564A-05CA0B64787B}"/>
                </a:ext>
              </a:extLst>
            </p:cNvPr>
            <p:cNvSpPr/>
            <p:nvPr/>
          </p:nvSpPr>
          <p:spPr>
            <a:xfrm>
              <a:off x="1346327" y="3713175"/>
              <a:ext cx="629297" cy="655243"/>
            </a:xfrm>
            <a:prstGeom prst="rect">
              <a:avLst/>
            </a:prstGeom>
            <a:blipFill>
              <a:blip r:embed="rId6" cstate="print"/>
              <a:stretch>
                <a:fillRect/>
              </a:stretch>
            </a:blipFill>
          </p:spPr>
          <p:txBody>
            <a:bodyPr wrap="square" lIns="0" tIns="0" rIns="0" bIns="0" rtlCol="0"/>
            <a:lstStyle/>
            <a:p>
              <a:endParaRPr sz="1400">
                <a:latin typeface="Century Gothic" panose="020B0502020202020204" pitchFamily="34" charset="0"/>
              </a:endParaRPr>
            </a:p>
          </p:txBody>
        </p:sp>
        <p:sp>
          <p:nvSpPr>
            <p:cNvPr id="7" name="object 7">
              <a:extLst>
                <a:ext uri="{FF2B5EF4-FFF2-40B4-BE49-F238E27FC236}">
                  <a16:creationId xmlns:a16="http://schemas.microsoft.com/office/drawing/2014/main" id="{6ACE3F78-0059-7B87-F7B6-876736B63783}"/>
                </a:ext>
              </a:extLst>
            </p:cNvPr>
            <p:cNvSpPr/>
            <p:nvPr/>
          </p:nvSpPr>
          <p:spPr>
            <a:xfrm>
              <a:off x="2106041" y="2971609"/>
              <a:ext cx="643991" cy="741616"/>
            </a:xfrm>
            <a:prstGeom prst="rect">
              <a:avLst/>
            </a:prstGeom>
            <a:blipFill>
              <a:blip r:embed="rId7" cstate="print"/>
              <a:stretch>
                <a:fillRect/>
              </a:stretch>
            </a:blipFill>
          </p:spPr>
          <p:txBody>
            <a:bodyPr wrap="square" lIns="0" tIns="0" rIns="0" bIns="0" rtlCol="0"/>
            <a:lstStyle/>
            <a:p>
              <a:endParaRPr sz="1400">
                <a:latin typeface="Century Gothic" panose="020B0502020202020204" pitchFamily="34" charset="0"/>
              </a:endParaRPr>
            </a:p>
          </p:txBody>
        </p:sp>
        <p:sp>
          <p:nvSpPr>
            <p:cNvPr id="8" name="object 8">
              <a:extLst>
                <a:ext uri="{FF2B5EF4-FFF2-40B4-BE49-F238E27FC236}">
                  <a16:creationId xmlns:a16="http://schemas.microsoft.com/office/drawing/2014/main" id="{D835B213-071F-447C-8382-8275664A9E91}"/>
                </a:ext>
              </a:extLst>
            </p:cNvPr>
            <p:cNvSpPr/>
            <p:nvPr/>
          </p:nvSpPr>
          <p:spPr>
            <a:xfrm>
              <a:off x="1765681" y="4126725"/>
              <a:ext cx="577507" cy="526046"/>
            </a:xfrm>
            <a:prstGeom prst="rect">
              <a:avLst/>
            </a:prstGeom>
            <a:blipFill>
              <a:blip r:embed="rId8" cstate="print"/>
              <a:stretch>
                <a:fillRect/>
              </a:stretch>
            </a:blipFill>
          </p:spPr>
          <p:txBody>
            <a:bodyPr wrap="square" lIns="0" tIns="0" rIns="0" bIns="0" rtlCol="0"/>
            <a:lstStyle/>
            <a:p>
              <a:endParaRPr sz="1400">
                <a:latin typeface="Century Gothic" panose="020B0502020202020204" pitchFamily="34" charset="0"/>
              </a:endParaRPr>
            </a:p>
          </p:txBody>
        </p:sp>
        <p:sp>
          <p:nvSpPr>
            <p:cNvPr id="10" name="object 9">
              <a:extLst>
                <a:ext uri="{FF2B5EF4-FFF2-40B4-BE49-F238E27FC236}">
                  <a16:creationId xmlns:a16="http://schemas.microsoft.com/office/drawing/2014/main" id="{26CD8BB5-5AF5-741C-4525-63B7271DD313}"/>
                </a:ext>
              </a:extLst>
            </p:cNvPr>
            <p:cNvSpPr/>
            <p:nvPr/>
          </p:nvSpPr>
          <p:spPr>
            <a:xfrm>
              <a:off x="2337435" y="4231767"/>
              <a:ext cx="639051" cy="643255"/>
            </a:xfrm>
            <a:prstGeom prst="rect">
              <a:avLst/>
            </a:prstGeom>
            <a:blipFill>
              <a:blip r:embed="rId9" cstate="print"/>
              <a:stretch>
                <a:fillRect/>
              </a:stretch>
            </a:blipFill>
          </p:spPr>
          <p:txBody>
            <a:bodyPr wrap="square" lIns="0" tIns="0" rIns="0" bIns="0" rtlCol="0"/>
            <a:lstStyle/>
            <a:p>
              <a:endParaRPr sz="1400">
                <a:latin typeface="Century Gothic" panose="020B0502020202020204" pitchFamily="34" charset="0"/>
              </a:endParaRPr>
            </a:p>
          </p:txBody>
        </p:sp>
        <p:sp>
          <p:nvSpPr>
            <p:cNvPr id="13" name="object 10">
              <a:extLst>
                <a:ext uri="{FF2B5EF4-FFF2-40B4-BE49-F238E27FC236}">
                  <a16:creationId xmlns:a16="http://schemas.microsoft.com/office/drawing/2014/main" id="{BBFA6DDE-655C-093D-E5B1-8C8A4419EDED}"/>
                </a:ext>
              </a:extLst>
            </p:cNvPr>
            <p:cNvSpPr/>
            <p:nvPr/>
          </p:nvSpPr>
          <p:spPr>
            <a:xfrm>
              <a:off x="6548881" y="3824935"/>
              <a:ext cx="1046124" cy="612444"/>
            </a:xfrm>
            <a:prstGeom prst="rect">
              <a:avLst/>
            </a:prstGeom>
            <a:blipFill>
              <a:blip r:embed="rId10" cstate="print"/>
              <a:stretch>
                <a:fillRect/>
              </a:stretch>
            </a:blipFill>
          </p:spPr>
          <p:txBody>
            <a:bodyPr wrap="square" lIns="0" tIns="0" rIns="0" bIns="0" rtlCol="0"/>
            <a:lstStyle/>
            <a:p>
              <a:endParaRPr sz="1400">
                <a:latin typeface="Century Gothic" panose="020B0502020202020204" pitchFamily="34" charset="0"/>
              </a:endParaRPr>
            </a:p>
          </p:txBody>
        </p:sp>
        <p:sp>
          <p:nvSpPr>
            <p:cNvPr id="14" name="object 11">
              <a:extLst>
                <a:ext uri="{FF2B5EF4-FFF2-40B4-BE49-F238E27FC236}">
                  <a16:creationId xmlns:a16="http://schemas.microsoft.com/office/drawing/2014/main" id="{D638DF7F-5B53-ADDA-BBC2-0A879C00812F}"/>
                </a:ext>
              </a:extLst>
            </p:cNvPr>
            <p:cNvSpPr/>
            <p:nvPr/>
          </p:nvSpPr>
          <p:spPr>
            <a:xfrm>
              <a:off x="6946518" y="4409490"/>
              <a:ext cx="733196" cy="602310"/>
            </a:xfrm>
            <a:prstGeom prst="rect">
              <a:avLst/>
            </a:prstGeom>
            <a:blipFill>
              <a:blip r:embed="rId11" cstate="print"/>
              <a:stretch>
                <a:fillRect/>
              </a:stretch>
            </a:blipFill>
          </p:spPr>
          <p:txBody>
            <a:bodyPr wrap="square" lIns="0" tIns="0" rIns="0" bIns="0" rtlCol="0"/>
            <a:lstStyle/>
            <a:p>
              <a:endParaRPr sz="1400">
                <a:latin typeface="Century Gothic" panose="020B0502020202020204" pitchFamily="34" charset="0"/>
              </a:endParaRPr>
            </a:p>
          </p:txBody>
        </p:sp>
        <p:sp>
          <p:nvSpPr>
            <p:cNvPr id="15" name="object 12">
              <a:extLst>
                <a:ext uri="{FF2B5EF4-FFF2-40B4-BE49-F238E27FC236}">
                  <a16:creationId xmlns:a16="http://schemas.microsoft.com/office/drawing/2014/main" id="{FD3E485B-540E-2A4A-9A42-93EBB637A7A4}"/>
                </a:ext>
              </a:extLst>
            </p:cNvPr>
            <p:cNvSpPr/>
            <p:nvPr/>
          </p:nvSpPr>
          <p:spPr>
            <a:xfrm>
              <a:off x="5860796" y="4347565"/>
              <a:ext cx="1095248" cy="600608"/>
            </a:xfrm>
            <a:prstGeom prst="rect">
              <a:avLst/>
            </a:prstGeom>
            <a:blipFill>
              <a:blip r:embed="rId12" cstate="print"/>
              <a:stretch>
                <a:fillRect/>
              </a:stretch>
            </a:blipFill>
          </p:spPr>
          <p:txBody>
            <a:bodyPr wrap="square" lIns="0" tIns="0" rIns="0" bIns="0" rtlCol="0"/>
            <a:lstStyle/>
            <a:p>
              <a:endParaRPr sz="1400">
                <a:latin typeface="Century Gothic" panose="020B0502020202020204" pitchFamily="34" charset="0"/>
              </a:endParaRPr>
            </a:p>
          </p:txBody>
        </p:sp>
        <p:sp>
          <p:nvSpPr>
            <p:cNvPr id="16" name="object 13">
              <a:extLst>
                <a:ext uri="{FF2B5EF4-FFF2-40B4-BE49-F238E27FC236}">
                  <a16:creationId xmlns:a16="http://schemas.microsoft.com/office/drawing/2014/main" id="{5CC7C7B2-71F8-E271-9344-C1A5DCEAC631}"/>
                </a:ext>
              </a:extLst>
            </p:cNvPr>
            <p:cNvSpPr/>
            <p:nvPr/>
          </p:nvSpPr>
          <p:spPr>
            <a:xfrm>
              <a:off x="6406768" y="2839339"/>
              <a:ext cx="867638" cy="564261"/>
            </a:xfrm>
            <a:prstGeom prst="rect">
              <a:avLst/>
            </a:prstGeom>
            <a:blipFill>
              <a:blip r:embed="rId13" cstate="print"/>
              <a:stretch>
                <a:fillRect/>
              </a:stretch>
            </a:blipFill>
          </p:spPr>
          <p:txBody>
            <a:bodyPr wrap="square" lIns="0" tIns="0" rIns="0" bIns="0" rtlCol="0"/>
            <a:lstStyle/>
            <a:p>
              <a:endParaRPr sz="1400">
                <a:latin typeface="Century Gothic" panose="020B0502020202020204" pitchFamily="34" charset="0"/>
              </a:endParaRPr>
            </a:p>
          </p:txBody>
        </p:sp>
        <p:sp>
          <p:nvSpPr>
            <p:cNvPr id="17" name="object 14">
              <a:extLst>
                <a:ext uri="{FF2B5EF4-FFF2-40B4-BE49-F238E27FC236}">
                  <a16:creationId xmlns:a16="http://schemas.microsoft.com/office/drawing/2014/main" id="{86675352-505A-177C-F816-CE9DFB03E232}"/>
                </a:ext>
              </a:extLst>
            </p:cNvPr>
            <p:cNvSpPr/>
            <p:nvPr/>
          </p:nvSpPr>
          <p:spPr>
            <a:xfrm>
              <a:off x="6845299" y="3347872"/>
              <a:ext cx="930440" cy="515340"/>
            </a:xfrm>
            <a:prstGeom prst="rect">
              <a:avLst/>
            </a:prstGeom>
            <a:blipFill>
              <a:blip r:embed="rId14" cstate="print"/>
              <a:stretch>
                <a:fillRect/>
              </a:stretch>
            </a:blipFill>
          </p:spPr>
          <p:txBody>
            <a:bodyPr wrap="square" lIns="0" tIns="0" rIns="0" bIns="0" rtlCol="0"/>
            <a:lstStyle/>
            <a:p>
              <a:endParaRPr sz="1400">
                <a:latin typeface="Century Gothic" panose="020B0502020202020204" pitchFamily="34" charset="0"/>
              </a:endParaRPr>
            </a:p>
          </p:txBody>
        </p:sp>
        <p:sp>
          <p:nvSpPr>
            <p:cNvPr id="18" name="object 15">
              <a:extLst>
                <a:ext uri="{FF2B5EF4-FFF2-40B4-BE49-F238E27FC236}">
                  <a16:creationId xmlns:a16="http://schemas.microsoft.com/office/drawing/2014/main" id="{41782092-B70E-C63C-9522-0325298D3248}"/>
                </a:ext>
              </a:extLst>
            </p:cNvPr>
            <p:cNvSpPr/>
            <p:nvPr/>
          </p:nvSpPr>
          <p:spPr>
            <a:xfrm>
              <a:off x="3762883" y="4943691"/>
              <a:ext cx="3628897" cy="1475105"/>
            </a:xfrm>
            <a:prstGeom prst="rect">
              <a:avLst/>
            </a:prstGeom>
            <a:blipFill>
              <a:blip r:embed="rId15" cstate="print"/>
              <a:stretch>
                <a:fillRect/>
              </a:stretch>
            </a:blipFill>
          </p:spPr>
          <p:txBody>
            <a:bodyPr wrap="square" lIns="0" tIns="0" rIns="0" bIns="0" rtlCol="0"/>
            <a:lstStyle/>
            <a:p>
              <a:endParaRPr sz="1400">
                <a:latin typeface="Century Gothic" panose="020B0502020202020204" pitchFamily="34" charset="0"/>
              </a:endParaRPr>
            </a:p>
          </p:txBody>
        </p:sp>
      </p:grpSp>
      <p:sp>
        <p:nvSpPr>
          <p:cNvPr id="19" name="object 17">
            <a:extLst>
              <a:ext uri="{FF2B5EF4-FFF2-40B4-BE49-F238E27FC236}">
                <a16:creationId xmlns:a16="http://schemas.microsoft.com/office/drawing/2014/main" id="{8F53156D-FFC9-C080-A07C-DFA730673714}"/>
              </a:ext>
            </a:extLst>
          </p:cNvPr>
          <p:cNvSpPr txBox="1"/>
          <p:nvPr/>
        </p:nvSpPr>
        <p:spPr>
          <a:xfrm>
            <a:off x="2630662" y="782746"/>
            <a:ext cx="4472305" cy="319959"/>
          </a:xfrm>
          <a:prstGeom prst="rect">
            <a:avLst/>
          </a:prstGeom>
        </p:spPr>
        <p:txBody>
          <a:bodyPr vert="horz" wrap="square" lIns="0" tIns="12065" rIns="0" bIns="0" rtlCol="0">
            <a:spAutoFit/>
          </a:bodyPr>
          <a:lstStyle/>
          <a:p>
            <a:pPr marL="12700">
              <a:lnSpc>
                <a:spcPct val="100000"/>
              </a:lnSpc>
              <a:spcBef>
                <a:spcPts val="95"/>
              </a:spcBef>
            </a:pPr>
            <a:r>
              <a:rPr sz="2000" b="1" spc="-5" dirty="0">
                <a:solidFill>
                  <a:srgbClr val="44536A"/>
                </a:solidFill>
                <a:latin typeface="Century Gothic" panose="020B0502020202020204" pitchFamily="34" charset="0"/>
                <a:cs typeface="Arial"/>
              </a:rPr>
              <a:t>TI Integrado en el</a:t>
            </a:r>
            <a:r>
              <a:rPr sz="2000" b="1" spc="15" dirty="0">
                <a:solidFill>
                  <a:srgbClr val="44536A"/>
                </a:solidFill>
                <a:latin typeface="Century Gothic" panose="020B0502020202020204" pitchFamily="34" charset="0"/>
                <a:cs typeface="Arial"/>
              </a:rPr>
              <a:t> </a:t>
            </a:r>
            <a:r>
              <a:rPr sz="2000" b="1" spc="-5" dirty="0">
                <a:solidFill>
                  <a:srgbClr val="44536A"/>
                </a:solidFill>
                <a:latin typeface="Century Gothic" panose="020B0502020202020204" pitchFamily="34" charset="0"/>
                <a:cs typeface="Arial"/>
              </a:rPr>
              <a:t>Negocio</a:t>
            </a:r>
            <a:endParaRPr sz="2000" dirty="0">
              <a:latin typeface="Century Gothic" panose="020B0502020202020204" pitchFamily="34" charset="0"/>
              <a:cs typeface="Arial"/>
            </a:endParaRPr>
          </a:p>
        </p:txBody>
      </p:sp>
    </p:spTree>
    <p:extLst>
      <p:ext uri="{BB962C8B-B14F-4D97-AF65-F5344CB8AC3E}">
        <p14:creationId xmlns:p14="http://schemas.microsoft.com/office/powerpoint/2010/main" val="388414647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CuadroTexto 2">
            <a:extLst>
              <a:ext uri="{FF2B5EF4-FFF2-40B4-BE49-F238E27FC236}">
                <a16:creationId xmlns:a16="http://schemas.microsoft.com/office/drawing/2014/main" id="{F289C58F-20D1-7852-3160-A19C2D2CB1EE}"/>
              </a:ext>
            </a:extLst>
          </p:cNvPr>
          <p:cNvSpPr txBox="1"/>
          <p:nvPr/>
        </p:nvSpPr>
        <p:spPr>
          <a:xfrm>
            <a:off x="2727462" y="716086"/>
            <a:ext cx="5903842" cy="369332"/>
          </a:xfrm>
          <a:prstGeom prst="rect">
            <a:avLst/>
          </a:prstGeom>
          <a:noFill/>
        </p:spPr>
        <p:txBody>
          <a:bodyPr wrap="square">
            <a:spAutoFit/>
          </a:bodyPr>
          <a:lstStyle/>
          <a:p>
            <a:r>
              <a:rPr lang="es-CO" dirty="0">
                <a:solidFill>
                  <a:srgbClr val="013F99"/>
                </a:solidFill>
                <a:latin typeface="Century Gothic" panose="020B0502020202020204" pitchFamily="34" charset="0"/>
              </a:rPr>
              <a:t>ITIL</a:t>
            </a:r>
          </a:p>
        </p:txBody>
      </p:sp>
      <p:sp>
        <p:nvSpPr>
          <p:cNvPr id="4" name="object 5">
            <a:extLst>
              <a:ext uri="{FF2B5EF4-FFF2-40B4-BE49-F238E27FC236}">
                <a16:creationId xmlns:a16="http://schemas.microsoft.com/office/drawing/2014/main" id="{1DE6B116-0A27-BAF7-55B5-89A32CC6A2A8}"/>
              </a:ext>
            </a:extLst>
          </p:cNvPr>
          <p:cNvSpPr txBox="1"/>
          <p:nvPr/>
        </p:nvSpPr>
        <p:spPr>
          <a:xfrm>
            <a:off x="558647" y="1626501"/>
            <a:ext cx="7870564" cy="1517082"/>
          </a:xfrm>
          <a:prstGeom prst="rect">
            <a:avLst/>
          </a:prstGeom>
        </p:spPr>
        <p:txBody>
          <a:bodyPr vert="horz" wrap="square" lIns="0" tIns="54610" rIns="0" bIns="0" rtlCol="0">
            <a:spAutoFit/>
          </a:bodyPr>
          <a:lstStyle/>
          <a:p>
            <a:pPr marL="299085" marR="5080" indent="-287020">
              <a:lnSpc>
                <a:spcPts val="1340"/>
              </a:lnSpc>
              <a:spcBef>
                <a:spcPts val="430"/>
              </a:spcBef>
              <a:buChar char="•"/>
              <a:tabLst>
                <a:tab pos="299085" algn="l"/>
                <a:tab pos="299720" algn="l"/>
              </a:tabLst>
            </a:pPr>
            <a:r>
              <a:rPr sz="1400" spc="-95" dirty="0">
                <a:solidFill>
                  <a:srgbClr val="013F99"/>
                </a:solidFill>
                <a:latin typeface="Century Gothic" panose="020B0502020202020204" pitchFamily="34" charset="0"/>
                <a:cs typeface="Arial" panose="020B0604020202020204" pitchFamily="34" charset="0"/>
              </a:rPr>
              <a:t>Creado </a:t>
            </a:r>
            <a:r>
              <a:rPr sz="1400" spc="-110" dirty="0">
                <a:solidFill>
                  <a:srgbClr val="013F99"/>
                </a:solidFill>
                <a:latin typeface="Century Gothic" panose="020B0502020202020204" pitchFamily="34" charset="0"/>
                <a:cs typeface="Arial" panose="020B0604020202020204" pitchFamily="34" charset="0"/>
              </a:rPr>
              <a:t>a </a:t>
            </a:r>
            <a:r>
              <a:rPr sz="1400" spc="-50" dirty="0">
                <a:solidFill>
                  <a:srgbClr val="013F99"/>
                </a:solidFill>
                <a:latin typeface="Century Gothic" panose="020B0502020202020204" pitchFamily="34" charset="0"/>
                <a:cs typeface="Arial" panose="020B0604020202020204" pitchFamily="34" charset="0"/>
              </a:rPr>
              <a:t>finales </a:t>
            </a:r>
            <a:r>
              <a:rPr sz="1400" spc="-70" dirty="0">
                <a:solidFill>
                  <a:srgbClr val="013F99"/>
                </a:solidFill>
                <a:latin typeface="Century Gothic" panose="020B0502020202020204" pitchFamily="34" charset="0"/>
                <a:cs typeface="Arial" panose="020B0604020202020204" pitchFamily="34" charset="0"/>
              </a:rPr>
              <a:t>de </a:t>
            </a:r>
            <a:r>
              <a:rPr sz="1400" spc="-50" dirty="0">
                <a:solidFill>
                  <a:srgbClr val="013F99"/>
                </a:solidFill>
                <a:latin typeface="Century Gothic" panose="020B0502020202020204" pitchFamily="34" charset="0"/>
                <a:cs typeface="Arial" panose="020B0604020202020204" pitchFamily="34" charset="0"/>
              </a:rPr>
              <a:t>la </a:t>
            </a:r>
            <a:r>
              <a:rPr sz="1400" spc="-90" dirty="0">
                <a:solidFill>
                  <a:srgbClr val="013F99"/>
                </a:solidFill>
                <a:latin typeface="Century Gothic" panose="020B0502020202020204" pitchFamily="34" charset="0"/>
                <a:cs typeface="Arial" panose="020B0604020202020204" pitchFamily="34" charset="0"/>
              </a:rPr>
              <a:t>década </a:t>
            </a:r>
            <a:r>
              <a:rPr sz="1400" spc="-70" dirty="0">
                <a:solidFill>
                  <a:srgbClr val="013F99"/>
                </a:solidFill>
                <a:latin typeface="Century Gothic" panose="020B0502020202020204" pitchFamily="34" charset="0"/>
                <a:cs typeface="Arial" panose="020B0604020202020204" pitchFamily="34" charset="0"/>
              </a:rPr>
              <a:t>de </a:t>
            </a:r>
            <a:r>
              <a:rPr sz="1400" spc="-90" dirty="0">
                <a:solidFill>
                  <a:srgbClr val="013F99"/>
                </a:solidFill>
                <a:latin typeface="Century Gothic" panose="020B0502020202020204" pitchFamily="34" charset="0"/>
                <a:cs typeface="Arial" panose="020B0604020202020204" pitchFamily="34" charset="0"/>
              </a:rPr>
              <a:t>80’s </a:t>
            </a:r>
            <a:r>
              <a:rPr sz="1400" spc="-25" dirty="0">
                <a:solidFill>
                  <a:srgbClr val="013F99"/>
                </a:solidFill>
                <a:latin typeface="Century Gothic" panose="020B0502020202020204" pitchFamily="34" charset="0"/>
                <a:cs typeface="Arial" panose="020B0604020202020204" pitchFamily="34" charset="0"/>
              </a:rPr>
              <a:t>por </a:t>
            </a:r>
            <a:r>
              <a:rPr sz="1400" spc="-65" dirty="0">
                <a:solidFill>
                  <a:srgbClr val="013F99"/>
                </a:solidFill>
                <a:latin typeface="Century Gothic" panose="020B0502020202020204" pitchFamily="34" charset="0"/>
                <a:cs typeface="Arial" panose="020B0604020202020204" pitchFamily="34" charset="0"/>
              </a:rPr>
              <a:t>Central </a:t>
            </a:r>
            <a:r>
              <a:rPr sz="1400" spc="-5" dirty="0">
                <a:solidFill>
                  <a:srgbClr val="013F99"/>
                </a:solidFill>
                <a:latin typeface="Century Gothic" panose="020B0502020202020204" pitchFamily="34" charset="0"/>
                <a:cs typeface="Arial" panose="020B0604020202020204" pitchFamily="34" charset="0"/>
              </a:rPr>
              <a:t>Computer and </a:t>
            </a:r>
            <a:r>
              <a:rPr sz="1400" spc="-15" dirty="0">
                <a:solidFill>
                  <a:srgbClr val="013F99"/>
                </a:solidFill>
                <a:latin typeface="Century Gothic" panose="020B0502020202020204" pitchFamily="34" charset="0"/>
                <a:cs typeface="Arial" panose="020B0604020202020204" pitchFamily="34" charset="0"/>
              </a:rPr>
              <a:t>Telecommunication </a:t>
            </a:r>
            <a:r>
              <a:rPr sz="1400" spc="-5" dirty="0">
                <a:solidFill>
                  <a:srgbClr val="013F99"/>
                </a:solidFill>
                <a:latin typeface="Century Gothic" panose="020B0502020202020204" pitchFamily="34" charset="0"/>
                <a:cs typeface="Arial" panose="020B0604020202020204" pitchFamily="34" charset="0"/>
              </a:rPr>
              <a:t>Agency </a:t>
            </a:r>
            <a:r>
              <a:rPr sz="1400" spc="-20" dirty="0">
                <a:solidFill>
                  <a:srgbClr val="013F99"/>
                </a:solidFill>
                <a:latin typeface="Century Gothic" panose="020B0502020202020204" pitchFamily="34" charset="0"/>
                <a:cs typeface="Arial" panose="020B0604020202020204" pitchFamily="34" charset="0"/>
              </a:rPr>
              <a:t>(CCTA)  </a:t>
            </a:r>
            <a:r>
              <a:rPr sz="1400" spc="-10" dirty="0">
                <a:solidFill>
                  <a:srgbClr val="013F99"/>
                </a:solidFill>
                <a:latin typeface="Century Gothic" panose="020B0502020202020204" pitchFamily="34" charset="0"/>
                <a:cs typeface="Arial" panose="020B0604020202020204" pitchFamily="34" charset="0"/>
              </a:rPr>
              <a:t>para </a:t>
            </a:r>
            <a:r>
              <a:rPr sz="1400" spc="-5" dirty="0">
                <a:solidFill>
                  <a:srgbClr val="013F99"/>
                </a:solidFill>
                <a:latin typeface="Century Gothic" panose="020B0502020202020204" pitchFamily="34" charset="0"/>
                <a:cs typeface="Arial" panose="020B0604020202020204" pitchFamily="34" charset="0"/>
              </a:rPr>
              <a:t>OGC del gobierno del Reino</a:t>
            </a:r>
            <a:r>
              <a:rPr sz="1400" spc="10" dirty="0">
                <a:solidFill>
                  <a:srgbClr val="013F99"/>
                </a:solidFill>
                <a:latin typeface="Century Gothic" panose="020B0502020202020204" pitchFamily="34" charset="0"/>
                <a:cs typeface="Arial" panose="020B0604020202020204" pitchFamily="34" charset="0"/>
              </a:rPr>
              <a:t> </a:t>
            </a:r>
            <a:r>
              <a:rPr sz="1400" dirty="0">
                <a:solidFill>
                  <a:srgbClr val="013F99"/>
                </a:solidFill>
                <a:latin typeface="Century Gothic" panose="020B0502020202020204" pitchFamily="34" charset="0"/>
                <a:cs typeface="Arial" panose="020B0604020202020204" pitchFamily="34" charset="0"/>
              </a:rPr>
              <a:t>Unido.</a:t>
            </a:r>
          </a:p>
          <a:p>
            <a:pPr marL="299085" indent="-287020">
              <a:lnSpc>
                <a:spcPts val="1510"/>
              </a:lnSpc>
              <a:spcBef>
                <a:spcPts val="680"/>
              </a:spcBef>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Hoy regulado </a:t>
            </a:r>
            <a:r>
              <a:rPr sz="1400" dirty="0">
                <a:solidFill>
                  <a:srgbClr val="013F99"/>
                </a:solidFill>
                <a:latin typeface="Century Gothic" panose="020B0502020202020204" pitchFamily="34" charset="0"/>
                <a:cs typeface="Arial" panose="020B0604020202020204" pitchFamily="34" charset="0"/>
              </a:rPr>
              <a:t>y </a:t>
            </a:r>
            <a:r>
              <a:rPr sz="1400" b="1" u="heavy" spc="-10" dirty="0">
                <a:solidFill>
                  <a:srgbClr val="013F99"/>
                </a:solidFill>
                <a:uFill>
                  <a:solidFill>
                    <a:srgbClr val="000000"/>
                  </a:solidFill>
                </a:uFill>
                <a:latin typeface="Century Gothic" panose="020B0502020202020204" pitchFamily="34" charset="0"/>
                <a:cs typeface="Arial" panose="020B0604020202020204" pitchFamily="34" charset="0"/>
              </a:rPr>
              <a:t>patentado</a:t>
            </a:r>
            <a:r>
              <a:rPr sz="1400" b="1" spc="-1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por el Cabinet Office del Reino Unido </a:t>
            </a:r>
            <a:r>
              <a:rPr sz="1400" dirty="0">
                <a:solidFill>
                  <a:srgbClr val="013F99"/>
                </a:solidFill>
                <a:latin typeface="Century Gothic" panose="020B0502020202020204" pitchFamily="34" charset="0"/>
                <a:cs typeface="Arial" panose="020B0604020202020204" pitchFamily="34" charset="0"/>
              </a:rPr>
              <a:t>y la </a:t>
            </a:r>
            <a:r>
              <a:rPr sz="1400" spc="-10" dirty="0">
                <a:solidFill>
                  <a:srgbClr val="013F99"/>
                </a:solidFill>
                <a:latin typeface="Century Gothic" panose="020B0502020202020204" pitchFamily="34" charset="0"/>
                <a:cs typeface="Arial" panose="020B0604020202020204" pitchFamily="34" charset="0"/>
              </a:rPr>
              <a:t>organización</a:t>
            </a:r>
            <a:r>
              <a:rPr sz="1400" spc="7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certificadora</a:t>
            </a:r>
            <a:endParaRPr sz="1400" dirty="0">
              <a:solidFill>
                <a:srgbClr val="013F99"/>
              </a:solidFill>
              <a:latin typeface="Century Gothic" panose="020B0502020202020204" pitchFamily="34" charset="0"/>
              <a:cs typeface="Arial" panose="020B0604020202020204" pitchFamily="34" charset="0"/>
            </a:endParaRPr>
          </a:p>
          <a:p>
            <a:pPr marL="299085">
              <a:lnSpc>
                <a:spcPts val="1510"/>
              </a:lnSpc>
            </a:pPr>
            <a:r>
              <a:rPr sz="1400" dirty="0">
                <a:solidFill>
                  <a:srgbClr val="013F99"/>
                </a:solidFill>
                <a:latin typeface="Century Gothic" panose="020B0502020202020204" pitchFamily="34" charset="0"/>
                <a:cs typeface="Arial" panose="020B0604020202020204" pitchFamily="34" charset="0"/>
              </a:rPr>
              <a:t>APMG, es </a:t>
            </a:r>
            <a:r>
              <a:rPr sz="1400" spc="-5" dirty="0">
                <a:solidFill>
                  <a:srgbClr val="013F99"/>
                </a:solidFill>
                <a:latin typeface="Century Gothic" panose="020B0502020202020204" pitchFamily="34" charset="0"/>
                <a:cs typeface="Arial" panose="020B0604020202020204" pitchFamily="34" charset="0"/>
              </a:rPr>
              <a:t>mejorado por </a:t>
            </a:r>
            <a:r>
              <a:rPr sz="1400" dirty="0">
                <a:solidFill>
                  <a:srgbClr val="013F99"/>
                </a:solidFill>
                <a:latin typeface="Century Gothic" panose="020B0502020202020204" pitchFamily="34" charset="0"/>
                <a:cs typeface="Arial" panose="020B0604020202020204" pitchFamily="34" charset="0"/>
              </a:rPr>
              <a:t>el</a:t>
            </a:r>
            <a:r>
              <a:rPr sz="1400" spc="-30" dirty="0">
                <a:solidFill>
                  <a:srgbClr val="013F99"/>
                </a:solidFill>
                <a:latin typeface="Century Gothic" panose="020B0502020202020204" pitchFamily="34" charset="0"/>
                <a:cs typeface="Arial" panose="020B0604020202020204" pitchFamily="34" charset="0"/>
              </a:rPr>
              <a:t> </a:t>
            </a:r>
            <a:r>
              <a:rPr sz="1400" dirty="0">
                <a:solidFill>
                  <a:srgbClr val="013F99"/>
                </a:solidFill>
                <a:latin typeface="Century Gothic" panose="020B0502020202020204" pitchFamily="34" charset="0"/>
                <a:cs typeface="Arial" panose="020B0604020202020204" pitchFamily="34" charset="0"/>
              </a:rPr>
              <a:t>itSMF</a:t>
            </a:r>
          </a:p>
          <a:p>
            <a:pPr marL="299085" marR="57785" indent="-287020">
              <a:lnSpc>
                <a:spcPts val="1340"/>
              </a:lnSpc>
              <a:spcBef>
                <a:spcPts val="1000"/>
              </a:spcBef>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Destinado originalmente </a:t>
            </a:r>
            <a:r>
              <a:rPr sz="1400" dirty="0">
                <a:solidFill>
                  <a:srgbClr val="013F99"/>
                </a:solidFill>
                <a:latin typeface="Century Gothic" panose="020B0502020202020204" pitchFamily="34" charset="0"/>
                <a:cs typeface="Arial" panose="020B0604020202020204" pitchFamily="34" charset="0"/>
              </a:rPr>
              <a:t>al </a:t>
            </a:r>
            <a:r>
              <a:rPr sz="1400" spc="-5" dirty="0">
                <a:solidFill>
                  <a:srgbClr val="013F99"/>
                </a:solidFill>
                <a:latin typeface="Century Gothic" panose="020B0502020202020204" pitchFamily="34" charset="0"/>
                <a:cs typeface="Arial" panose="020B0604020202020204" pitchFamily="34" charset="0"/>
              </a:rPr>
              <a:t>Sector </a:t>
            </a:r>
            <a:r>
              <a:rPr sz="1400" spc="-10" dirty="0">
                <a:solidFill>
                  <a:srgbClr val="013F99"/>
                </a:solidFill>
                <a:latin typeface="Century Gothic" panose="020B0502020202020204" pitchFamily="34" charset="0"/>
                <a:cs typeface="Arial" panose="020B0604020202020204" pitchFamily="34" charset="0"/>
              </a:rPr>
              <a:t>Público, </a:t>
            </a:r>
            <a:r>
              <a:rPr sz="1400" spc="-5" dirty="0">
                <a:solidFill>
                  <a:srgbClr val="013F99"/>
                </a:solidFill>
                <a:latin typeface="Century Gothic" panose="020B0502020202020204" pitchFamily="34" charset="0"/>
                <a:cs typeface="Arial" panose="020B0604020202020204" pitchFamily="34" charset="0"/>
              </a:rPr>
              <a:t>hoy </a:t>
            </a:r>
            <a:r>
              <a:rPr sz="1400" dirty="0">
                <a:solidFill>
                  <a:srgbClr val="013F99"/>
                </a:solidFill>
                <a:latin typeface="Century Gothic" panose="020B0502020202020204" pitchFamily="34" charset="0"/>
                <a:cs typeface="Arial" panose="020B0604020202020204" pitchFamily="34" charset="0"/>
              </a:rPr>
              <a:t>es el </a:t>
            </a:r>
            <a:r>
              <a:rPr sz="1400" spc="-5" dirty="0">
                <a:solidFill>
                  <a:srgbClr val="013F99"/>
                </a:solidFill>
                <a:latin typeface="Century Gothic" panose="020B0502020202020204" pitchFamily="34" charset="0"/>
                <a:cs typeface="Arial" panose="020B0604020202020204" pitchFamily="34" charset="0"/>
              </a:rPr>
              <a:t>estándar de </a:t>
            </a:r>
            <a:r>
              <a:rPr sz="1400" spc="-10" dirty="0">
                <a:solidFill>
                  <a:srgbClr val="013F99"/>
                </a:solidFill>
                <a:latin typeface="Century Gothic" panose="020B0502020202020204" pitchFamily="34" charset="0"/>
                <a:cs typeface="Arial" panose="020B0604020202020204" pitchFamily="34" charset="0"/>
              </a:rPr>
              <a:t>facto para </a:t>
            </a:r>
            <a:r>
              <a:rPr sz="1400" dirty="0">
                <a:solidFill>
                  <a:srgbClr val="013F99"/>
                </a:solidFill>
                <a:latin typeface="Century Gothic" panose="020B0502020202020204" pitchFamily="34" charset="0"/>
                <a:cs typeface="Arial" panose="020B0604020202020204" pitchFamily="34" charset="0"/>
              </a:rPr>
              <a:t>la Gestión </a:t>
            </a:r>
            <a:r>
              <a:rPr sz="1400" spc="-5" dirty="0">
                <a:solidFill>
                  <a:srgbClr val="013F99"/>
                </a:solidFill>
                <a:latin typeface="Century Gothic" panose="020B0502020202020204" pitchFamily="34" charset="0"/>
                <a:cs typeface="Arial" panose="020B0604020202020204" pitchFamily="34" charset="0"/>
              </a:rPr>
              <a:t>de </a:t>
            </a:r>
            <a:r>
              <a:rPr sz="1400" dirty="0">
                <a:solidFill>
                  <a:srgbClr val="013F99"/>
                </a:solidFill>
                <a:latin typeface="Century Gothic" panose="020B0502020202020204" pitchFamily="34" charset="0"/>
                <a:cs typeface="Arial" panose="020B0604020202020204" pitchFamily="34" charset="0"/>
              </a:rPr>
              <a:t>Servicios  </a:t>
            </a:r>
            <a:r>
              <a:rPr sz="1400" spc="-5" dirty="0">
                <a:solidFill>
                  <a:srgbClr val="013F99"/>
                </a:solidFill>
                <a:latin typeface="Century Gothic" panose="020B0502020202020204" pitchFamily="34" charset="0"/>
                <a:cs typeface="Arial" panose="020B0604020202020204" pitchFamily="34" charset="0"/>
              </a:rPr>
              <a:t>de TI</a:t>
            </a:r>
            <a:endParaRPr sz="1400" dirty="0">
              <a:solidFill>
                <a:srgbClr val="013F99"/>
              </a:solidFill>
              <a:latin typeface="Century Gothic" panose="020B0502020202020204" pitchFamily="34" charset="0"/>
              <a:cs typeface="Arial" panose="020B0604020202020204" pitchFamily="34" charset="0"/>
            </a:endParaRPr>
          </a:p>
        </p:txBody>
      </p:sp>
      <p:graphicFrame>
        <p:nvGraphicFramePr>
          <p:cNvPr id="5" name="object 6">
            <a:extLst>
              <a:ext uri="{FF2B5EF4-FFF2-40B4-BE49-F238E27FC236}">
                <a16:creationId xmlns:a16="http://schemas.microsoft.com/office/drawing/2014/main" id="{0CA0EAEC-FF9B-C9D9-37F1-ADC59280A45F}"/>
              </a:ext>
            </a:extLst>
          </p:cNvPr>
          <p:cNvGraphicFramePr>
            <a:graphicFrameLocks noGrp="1"/>
          </p:cNvGraphicFramePr>
          <p:nvPr>
            <p:extLst>
              <p:ext uri="{D42A27DB-BD31-4B8C-83A1-F6EECF244321}">
                <p14:modId xmlns:p14="http://schemas.microsoft.com/office/powerpoint/2010/main" val="3115710656"/>
              </p:ext>
            </p:extLst>
          </p:nvPr>
        </p:nvGraphicFramePr>
        <p:xfrm>
          <a:off x="753464" y="3233418"/>
          <a:ext cx="5094605" cy="2449101"/>
        </p:xfrm>
        <a:graphic>
          <a:graphicData uri="http://schemas.openxmlformats.org/drawingml/2006/table">
            <a:tbl>
              <a:tblPr firstRow="1" bandRow="1">
                <a:tableStyleId>{2D5ABB26-0587-4C30-8999-92F81FD0307C}</a:tableStyleId>
              </a:tblPr>
              <a:tblGrid>
                <a:gridCol w="206375">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4354830">
                  <a:extLst>
                    <a:ext uri="{9D8B030D-6E8A-4147-A177-3AD203B41FA5}">
                      <a16:colId xmlns:a16="http://schemas.microsoft.com/office/drawing/2014/main" val="20002"/>
                    </a:ext>
                  </a:extLst>
                </a:gridCol>
              </a:tblGrid>
              <a:tr h="252349">
                <a:tc>
                  <a:txBody>
                    <a:bodyPr/>
                    <a:lstStyle/>
                    <a:p>
                      <a:pPr marL="31750">
                        <a:lnSpc>
                          <a:spcPts val="1550"/>
                        </a:lnSpc>
                      </a:pPr>
                      <a:r>
                        <a:rPr sz="1400" dirty="0">
                          <a:latin typeface="Arial" panose="020B0604020202020204" pitchFamily="34" charset="0"/>
                          <a:cs typeface="Arial" panose="020B0604020202020204" pitchFamily="34" charset="0"/>
                        </a:rPr>
                        <a:t>•</a:t>
                      </a:r>
                      <a:endParaRPr sz="1400">
                        <a:latin typeface="Arial" panose="020B0604020202020204" pitchFamily="34" charset="0"/>
                        <a:cs typeface="Arial" panose="020B0604020202020204" pitchFamily="34" charset="0"/>
                      </a:endParaRPr>
                    </a:p>
                  </a:txBody>
                  <a:tcPr marL="0" marR="0" marT="0" marB="0"/>
                </a:tc>
                <a:tc>
                  <a:txBody>
                    <a:bodyPr/>
                    <a:lstStyle/>
                    <a:p>
                      <a:pPr marL="50165" algn="ctr">
                        <a:lnSpc>
                          <a:spcPts val="1550"/>
                        </a:lnSpc>
                      </a:pPr>
                      <a:r>
                        <a:rPr sz="1400" spc="-5" dirty="0">
                          <a:latin typeface="Arial" panose="020B0604020202020204" pitchFamily="34" charset="0"/>
                          <a:cs typeface="Arial" panose="020B0604020202020204" pitchFamily="34" charset="0"/>
                        </a:rPr>
                        <a:t>1981</a:t>
                      </a:r>
                      <a:endParaRPr sz="1400">
                        <a:latin typeface="Arial" panose="020B0604020202020204" pitchFamily="34" charset="0"/>
                        <a:cs typeface="Arial" panose="020B0604020202020204" pitchFamily="34" charset="0"/>
                      </a:endParaRPr>
                    </a:p>
                  </a:txBody>
                  <a:tcPr marL="0" marR="0" marT="0" marB="0"/>
                </a:tc>
                <a:tc>
                  <a:txBody>
                    <a:bodyPr/>
                    <a:lstStyle/>
                    <a:p>
                      <a:pPr marL="206375">
                        <a:lnSpc>
                          <a:spcPts val="1550"/>
                        </a:lnSpc>
                      </a:pPr>
                      <a:r>
                        <a:rPr sz="1400" spc="-5" dirty="0">
                          <a:latin typeface="Arial" panose="020B0604020202020204" pitchFamily="34" charset="0"/>
                          <a:cs typeface="Arial" panose="020B0604020202020204" pitchFamily="34" charset="0"/>
                        </a:rPr>
                        <a:t>IBM </a:t>
                      </a:r>
                      <a:r>
                        <a:rPr sz="1400" spc="-15" dirty="0">
                          <a:latin typeface="Arial" panose="020B0604020202020204" pitchFamily="34" charset="0"/>
                          <a:cs typeface="Arial" panose="020B0604020202020204" pitchFamily="34" charset="0"/>
                        </a:rPr>
                        <a:t>Yellow </a:t>
                      </a:r>
                      <a:r>
                        <a:rPr sz="1400" spc="-5" dirty="0">
                          <a:latin typeface="Arial" panose="020B0604020202020204" pitchFamily="34" charset="0"/>
                          <a:cs typeface="Arial" panose="020B0604020202020204" pitchFamily="34" charset="0"/>
                        </a:rPr>
                        <a:t>Books</a:t>
                      </a:r>
                      <a:endParaRPr sz="1400">
                        <a:latin typeface="Arial" panose="020B0604020202020204" pitchFamily="34" charset="0"/>
                        <a:cs typeface="Arial" panose="020B0604020202020204" pitchFamily="34" charset="0"/>
                      </a:endParaRPr>
                    </a:p>
                  </a:txBody>
                  <a:tcPr marL="0" marR="0" marT="0" marB="0"/>
                </a:tc>
                <a:extLst>
                  <a:ext uri="{0D108BD9-81ED-4DB2-BD59-A6C34878D82A}">
                    <a16:rowId xmlns:a16="http://schemas.microsoft.com/office/drawing/2014/main" val="10000"/>
                  </a:ext>
                </a:extLst>
              </a:tr>
              <a:tr h="297942">
                <a:tc>
                  <a:txBody>
                    <a:bodyPr/>
                    <a:lstStyle/>
                    <a:p>
                      <a:pPr marL="31750">
                        <a:lnSpc>
                          <a:spcPct val="100000"/>
                        </a:lnSpc>
                        <a:spcBef>
                          <a:spcPts val="235"/>
                        </a:spcBef>
                      </a:pPr>
                      <a:r>
                        <a:rPr sz="1400" dirty="0">
                          <a:latin typeface="Arial" panose="020B0604020202020204" pitchFamily="34" charset="0"/>
                          <a:cs typeface="Arial" panose="020B0604020202020204" pitchFamily="34" charset="0"/>
                        </a:rPr>
                        <a:t>•</a:t>
                      </a:r>
                      <a:endParaRPr sz="1400">
                        <a:latin typeface="Arial" panose="020B0604020202020204" pitchFamily="34" charset="0"/>
                        <a:cs typeface="Arial" panose="020B0604020202020204" pitchFamily="34" charset="0"/>
                      </a:endParaRPr>
                    </a:p>
                  </a:txBody>
                  <a:tcPr marL="0" marR="0" marT="29845" marB="0"/>
                </a:tc>
                <a:tc>
                  <a:txBody>
                    <a:bodyPr/>
                    <a:lstStyle/>
                    <a:p>
                      <a:pPr marL="50165" algn="ctr">
                        <a:lnSpc>
                          <a:spcPct val="100000"/>
                        </a:lnSpc>
                        <a:spcBef>
                          <a:spcPts val="235"/>
                        </a:spcBef>
                      </a:pPr>
                      <a:r>
                        <a:rPr sz="1400" spc="-5" dirty="0">
                          <a:latin typeface="Arial" panose="020B0604020202020204" pitchFamily="34" charset="0"/>
                          <a:cs typeface="Arial" panose="020B0604020202020204" pitchFamily="34" charset="0"/>
                        </a:rPr>
                        <a:t>1986</a:t>
                      </a:r>
                      <a:endParaRPr sz="1400">
                        <a:latin typeface="Arial" panose="020B0604020202020204" pitchFamily="34" charset="0"/>
                        <a:cs typeface="Arial" panose="020B0604020202020204" pitchFamily="34" charset="0"/>
                      </a:endParaRPr>
                    </a:p>
                  </a:txBody>
                  <a:tcPr marL="0" marR="0" marT="29845" marB="0"/>
                </a:tc>
                <a:tc>
                  <a:txBody>
                    <a:bodyPr/>
                    <a:lstStyle/>
                    <a:p>
                      <a:pPr marL="206375">
                        <a:lnSpc>
                          <a:spcPct val="100000"/>
                        </a:lnSpc>
                        <a:spcBef>
                          <a:spcPts val="235"/>
                        </a:spcBef>
                      </a:pPr>
                      <a:r>
                        <a:rPr sz="1400" spc="-5" dirty="0">
                          <a:latin typeface="Arial" panose="020B0604020202020204" pitchFamily="34" charset="0"/>
                          <a:cs typeface="Arial" panose="020B0604020202020204" pitchFamily="34" charset="0"/>
                        </a:rPr>
                        <a:t>Inicia </a:t>
                      </a:r>
                      <a:r>
                        <a:rPr sz="1400" dirty="0">
                          <a:latin typeface="Arial" panose="020B0604020202020204" pitchFamily="34" charset="0"/>
                          <a:cs typeface="Arial" panose="020B0604020202020204" pitchFamily="34" charset="0"/>
                        </a:rPr>
                        <a:t>el </a:t>
                      </a:r>
                      <a:r>
                        <a:rPr sz="1400" spc="-5" dirty="0">
                          <a:latin typeface="Arial" panose="020B0604020202020204" pitchFamily="34" charset="0"/>
                          <a:cs typeface="Arial" panose="020B0604020202020204" pitchFamily="34" charset="0"/>
                        </a:rPr>
                        <a:t>desarrollo de </a:t>
                      </a:r>
                      <a:r>
                        <a:rPr sz="1400" dirty="0">
                          <a:latin typeface="Arial" panose="020B0604020202020204" pitchFamily="34" charset="0"/>
                          <a:cs typeface="Arial" panose="020B0604020202020204" pitchFamily="34" charset="0"/>
                        </a:rPr>
                        <a:t>la</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biblioteca</a:t>
                      </a:r>
                      <a:endParaRPr sz="1400" dirty="0">
                        <a:latin typeface="Arial" panose="020B0604020202020204" pitchFamily="34" charset="0"/>
                        <a:cs typeface="Arial" panose="020B0604020202020204" pitchFamily="34" charset="0"/>
                      </a:endParaRPr>
                    </a:p>
                  </a:txBody>
                  <a:tcPr marL="0" marR="0" marT="29845" marB="0"/>
                </a:tc>
                <a:extLst>
                  <a:ext uri="{0D108BD9-81ED-4DB2-BD59-A6C34878D82A}">
                    <a16:rowId xmlns:a16="http://schemas.microsoft.com/office/drawing/2014/main" val="10001"/>
                  </a:ext>
                </a:extLst>
              </a:tr>
              <a:tr h="297179">
                <a:tc>
                  <a:txBody>
                    <a:bodyPr/>
                    <a:lstStyle/>
                    <a:p>
                      <a:pPr marL="31750">
                        <a:lnSpc>
                          <a:spcPct val="100000"/>
                        </a:lnSpc>
                        <a:spcBef>
                          <a:spcPts val="229"/>
                        </a:spcBef>
                      </a:pPr>
                      <a:r>
                        <a:rPr sz="1400" dirty="0">
                          <a:latin typeface="Arial" panose="020B0604020202020204" pitchFamily="34" charset="0"/>
                          <a:cs typeface="Arial" panose="020B0604020202020204" pitchFamily="34" charset="0"/>
                        </a:rPr>
                        <a:t>•</a:t>
                      </a:r>
                      <a:endParaRPr sz="1400">
                        <a:latin typeface="Arial" panose="020B0604020202020204" pitchFamily="34" charset="0"/>
                        <a:cs typeface="Arial" panose="020B0604020202020204" pitchFamily="34" charset="0"/>
                      </a:endParaRPr>
                    </a:p>
                  </a:txBody>
                  <a:tcPr marL="0" marR="0" marT="29209" marB="0"/>
                </a:tc>
                <a:tc>
                  <a:txBody>
                    <a:bodyPr/>
                    <a:lstStyle/>
                    <a:p>
                      <a:pPr marL="50165" algn="ctr">
                        <a:lnSpc>
                          <a:spcPct val="100000"/>
                        </a:lnSpc>
                        <a:spcBef>
                          <a:spcPts val="229"/>
                        </a:spcBef>
                      </a:pPr>
                      <a:r>
                        <a:rPr sz="1400" spc="-5" dirty="0">
                          <a:latin typeface="Arial" panose="020B0604020202020204" pitchFamily="34" charset="0"/>
                          <a:cs typeface="Arial" panose="020B0604020202020204" pitchFamily="34" charset="0"/>
                        </a:rPr>
                        <a:t>1989</a:t>
                      </a:r>
                      <a:endParaRPr sz="1400">
                        <a:latin typeface="Arial" panose="020B0604020202020204" pitchFamily="34" charset="0"/>
                        <a:cs typeface="Arial" panose="020B0604020202020204" pitchFamily="34" charset="0"/>
                      </a:endParaRPr>
                    </a:p>
                  </a:txBody>
                  <a:tcPr marL="0" marR="0" marT="29209" marB="0"/>
                </a:tc>
                <a:tc>
                  <a:txBody>
                    <a:bodyPr/>
                    <a:lstStyle/>
                    <a:p>
                      <a:pPr marL="206375">
                        <a:lnSpc>
                          <a:spcPct val="100000"/>
                        </a:lnSpc>
                        <a:spcBef>
                          <a:spcPts val="229"/>
                        </a:spcBef>
                      </a:pPr>
                      <a:r>
                        <a:rPr sz="1400" spc="-5" dirty="0">
                          <a:latin typeface="Arial" panose="020B0604020202020204" pitchFamily="34" charset="0"/>
                          <a:cs typeface="Arial" panose="020B0604020202020204" pitchFamily="34" charset="0"/>
                        </a:rPr>
                        <a:t>Primeras publicaciones</a:t>
                      </a:r>
                      <a:endParaRPr sz="1400">
                        <a:latin typeface="Arial" panose="020B0604020202020204" pitchFamily="34" charset="0"/>
                        <a:cs typeface="Arial" panose="020B0604020202020204" pitchFamily="34" charset="0"/>
                      </a:endParaRPr>
                    </a:p>
                  </a:txBody>
                  <a:tcPr marL="0" marR="0" marT="29209" marB="0"/>
                </a:tc>
                <a:extLst>
                  <a:ext uri="{0D108BD9-81ED-4DB2-BD59-A6C34878D82A}">
                    <a16:rowId xmlns:a16="http://schemas.microsoft.com/office/drawing/2014/main" val="10002"/>
                  </a:ext>
                </a:extLst>
              </a:tr>
              <a:tr h="297931">
                <a:tc>
                  <a:txBody>
                    <a:bodyPr/>
                    <a:lstStyle/>
                    <a:p>
                      <a:pPr marL="31750">
                        <a:lnSpc>
                          <a:spcPct val="100000"/>
                        </a:lnSpc>
                        <a:spcBef>
                          <a:spcPts val="229"/>
                        </a:spcBef>
                      </a:pPr>
                      <a:r>
                        <a:rPr sz="1400" dirty="0">
                          <a:latin typeface="Arial" panose="020B0604020202020204" pitchFamily="34" charset="0"/>
                          <a:cs typeface="Arial" panose="020B0604020202020204" pitchFamily="34" charset="0"/>
                        </a:rPr>
                        <a:t>•</a:t>
                      </a:r>
                      <a:endParaRPr sz="1400">
                        <a:latin typeface="Arial" panose="020B0604020202020204" pitchFamily="34" charset="0"/>
                        <a:cs typeface="Arial" panose="020B0604020202020204" pitchFamily="34" charset="0"/>
                      </a:endParaRPr>
                    </a:p>
                  </a:txBody>
                  <a:tcPr marL="0" marR="0" marT="29209" marB="0"/>
                </a:tc>
                <a:tc>
                  <a:txBody>
                    <a:bodyPr/>
                    <a:lstStyle/>
                    <a:p>
                      <a:pPr marL="50165" algn="ctr">
                        <a:lnSpc>
                          <a:spcPct val="100000"/>
                        </a:lnSpc>
                        <a:spcBef>
                          <a:spcPts val="229"/>
                        </a:spcBef>
                      </a:pPr>
                      <a:r>
                        <a:rPr sz="1400" spc="-5" dirty="0">
                          <a:latin typeface="Arial" panose="020B0604020202020204" pitchFamily="34" charset="0"/>
                          <a:cs typeface="Arial" panose="020B0604020202020204" pitchFamily="34" charset="0"/>
                        </a:rPr>
                        <a:t>1991</a:t>
                      </a:r>
                      <a:endParaRPr sz="1400">
                        <a:latin typeface="Arial" panose="020B0604020202020204" pitchFamily="34" charset="0"/>
                        <a:cs typeface="Arial" panose="020B0604020202020204" pitchFamily="34" charset="0"/>
                      </a:endParaRPr>
                    </a:p>
                  </a:txBody>
                  <a:tcPr marL="0" marR="0" marT="29209" marB="0"/>
                </a:tc>
                <a:tc>
                  <a:txBody>
                    <a:bodyPr/>
                    <a:lstStyle/>
                    <a:p>
                      <a:pPr marL="206375">
                        <a:lnSpc>
                          <a:spcPct val="100000"/>
                        </a:lnSpc>
                        <a:spcBef>
                          <a:spcPts val="229"/>
                        </a:spcBef>
                      </a:pPr>
                      <a:r>
                        <a:rPr sz="1400" spc="-5" dirty="0">
                          <a:latin typeface="Arial" panose="020B0604020202020204" pitchFamily="34" charset="0"/>
                          <a:cs typeface="Arial" panose="020B0604020202020204" pitchFamily="34" charset="0"/>
                        </a:rPr>
                        <a:t>Fundación del </a:t>
                      </a:r>
                      <a:r>
                        <a:rPr sz="1400" dirty="0">
                          <a:latin typeface="Arial" panose="020B0604020202020204" pitchFamily="34" charset="0"/>
                          <a:cs typeface="Arial" panose="020B0604020202020204" pitchFamily="34" charset="0"/>
                        </a:rPr>
                        <a:t>Grupo </a:t>
                      </a:r>
                      <a:r>
                        <a:rPr sz="1400" spc="-5" dirty="0">
                          <a:latin typeface="Arial" panose="020B0604020202020204" pitchFamily="34" charset="0"/>
                          <a:cs typeface="Arial" panose="020B0604020202020204" pitchFamily="34" charset="0"/>
                        </a:rPr>
                        <a:t>de </a:t>
                      </a:r>
                      <a:r>
                        <a:rPr sz="1400" dirty="0">
                          <a:latin typeface="Arial" panose="020B0604020202020204" pitchFamily="34" charset="0"/>
                          <a:cs typeface="Arial" panose="020B0604020202020204" pitchFamily="34" charset="0"/>
                        </a:rPr>
                        <a:t>Usuarios (itSMF) en </a:t>
                      </a:r>
                      <a:r>
                        <a:rPr sz="1400" spc="-5" dirty="0">
                          <a:latin typeface="Arial" panose="020B0604020202020204" pitchFamily="34" charset="0"/>
                          <a:cs typeface="Arial" panose="020B0604020202020204" pitchFamily="34" charset="0"/>
                        </a:rPr>
                        <a:t>Reino</a:t>
                      </a:r>
                      <a:r>
                        <a:rPr sz="1400" spc="-6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Unido</a:t>
                      </a:r>
                    </a:p>
                  </a:txBody>
                  <a:tcPr marL="0" marR="0" marT="29209" marB="0"/>
                </a:tc>
                <a:extLst>
                  <a:ext uri="{0D108BD9-81ED-4DB2-BD59-A6C34878D82A}">
                    <a16:rowId xmlns:a16="http://schemas.microsoft.com/office/drawing/2014/main" val="10003"/>
                  </a:ext>
                </a:extLst>
              </a:tr>
              <a:tr h="298245">
                <a:tc>
                  <a:txBody>
                    <a:bodyPr/>
                    <a:lstStyle/>
                    <a:p>
                      <a:pPr marL="31750">
                        <a:lnSpc>
                          <a:spcPct val="100000"/>
                        </a:lnSpc>
                        <a:spcBef>
                          <a:spcPts val="235"/>
                        </a:spcBef>
                      </a:pPr>
                      <a:r>
                        <a:rPr sz="1400" dirty="0">
                          <a:latin typeface="Arial" panose="020B0604020202020204" pitchFamily="34" charset="0"/>
                          <a:cs typeface="Arial" panose="020B0604020202020204" pitchFamily="34" charset="0"/>
                        </a:rPr>
                        <a:t>•</a:t>
                      </a:r>
                      <a:endParaRPr sz="1400">
                        <a:latin typeface="Arial" panose="020B0604020202020204" pitchFamily="34" charset="0"/>
                        <a:cs typeface="Arial" panose="020B0604020202020204" pitchFamily="34" charset="0"/>
                      </a:endParaRPr>
                    </a:p>
                  </a:txBody>
                  <a:tcPr marL="0" marR="0" marT="29845" marB="0"/>
                </a:tc>
                <a:tc>
                  <a:txBody>
                    <a:bodyPr/>
                    <a:lstStyle/>
                    <a:p>
                      <a:pPr marL="50165" algn="ctr">
                        <a:lnSpc>
                          <a:spcPct val="100000"/>
                        </a:lnSpc>
                        <a:spcBef>
                          <a:spcPts val="235"/>
                        </a:spcBef>
                      </a:pPr>
                      <a:r>
                        <a:rPr sz="1400" spc="-5" dirty="0">
                          <a:latin typeface="Arial" panose="020B0604020202020204" pitchFamily="34" charset="0"/>
                          <a:cs typeface="Arial" panose="020B0604020202020204" pitchFamily="34" charset="0"/>
                        </a:rPr>
                        <a:t>2000</a:t>
                      </a:r>
                      <a:endParaRPr sz="1400">
                        <a:latin typeface="Arial" panose="020B0604020202020204" pitchFamily="34" charset="0"/>
                        <a:cs typeface="Arial" panose="020B0604020202020204" pitchFamily="34" charset="0"/>
                      </a:endParaRPr>
                    </a:p>
                  </a:txBody>
                  <a:tcPr marL="0" marR="0" marT="29845" marB="0"/>
                </a:tc>
                <a:tc>
                  <a:txBody>
                    <a:bodyPr/>
                    <a:lstStyle/>
                    <a:p>
                      <a:pPr marL="206375">
                        <a:lnSpc>
                          <a:spcPct val="100000"/>
                        </a:lnSpc>
                        <a:spcBef>
                          <a:spcPts val="235"/>
                        </a:spcBef>
                      </a:pPr>
                      <a:r>
                        <a:rPr sz="1400" spc="-5" dirty="0">
                          <a:latin typeface="Arial" panose="020B0604020202020204" pitchFamily="34" charset="0"/>
                          <a:cs typeface="Arial" panose="020B0604020202020204" pitchFamily="34" charset="0"/>
                        </a:rPr>
                        <a:t>Publicación de ITIL </a:t>
                      </a:r>
                      <a:r>
                        <a:rPr sz="1400" spc="-15" dirty="0">
                          <a:latin typeface="Arial" panose="020B0604020202020204" pitchFamily="34" charset="0"/>
                          <a:cs typeface="Arial" panose="020B0604020202020204" pitchFamily="34" charset="0"/>
                        </a:rPr>
                        <a:t>Versión</a:t>
                      </a:r>
                      <a:r>
                        <a:rPr sz="1400" spc="10"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2</a:t>
                      </a:r>
                      <a:endParaRPr sz="1400">
                        <a:latin typeface="Arial" panose="020B0604020202020204" pitchFamily="34" charset="0"/>
                        <a:cs typeface="Arial" panose="020B0604020202020204" pitchFamily="34" charset="0"/>
                      </a:endParaRPr>
                    </a:p>
                  </a:txBody>
                  <a:tcPr marL="0" marR="0" marT="29845" marB="0"/>
                </a:tc>
                <a:extLst>
                  <a:ext uri="{0D108BD9-81ED-4DB2-BD59-A6C34878D82A}">
                    <a16:rowId xmlns:a16="http://schemas.microsoft.com/office/drawing/2014/main" val="10004"/>
                  </a:ext>
                </a:extLst>
              </a:tr>
              <a:tr h="297154">
                <a:tc>
                  <a:txBody>
                    <a:bodyPr/>
                    <a:lstStyle/>
                    <a:p>
                      <a:pPr marL="31750">
                        <a:lnSpc>
                          <a:spcPct val="100000"/>
                        </a:lnSpc>
                        <a:spcBef>
                          <a:spcPts val="229"/>
                        </a:spcBef>
                      </a:pPr>
                      <a:r>
                        <a:rPr sz="1400" dirty="0">
                          <a:latin typeface="Arial" panose="020B0604020202020204" pitchFamily="34" charset="0"/>
                          <a:cs typeface="Arial" panose="020B0604020202020204" pitchFamily="34" charset="0"/>
                        </a:rPr>
                        <a:t>•</a:t>
                      </a:r>
                      <a:endParaRPr sz="1400">
                        <a:latin typeface="Arial" panose="020B0604020202020204" pitchFamily="34" charset="0"/>
                        <a:cs typeface="Arial" panose="020B0604020202020204" pitchFamily="34" charset="0"/>
                      </a:endParaRPr>
                    </a:p>
                  </a:txBody>
                  <a:tcPr marL="0" marR="0" marT="29209" marB="0"/>
                </a:tc>
                <a:tc>
                  <a:txBody>
                    <a:bodyPr/>
                    <a:lstStyle/>
                    <a:p>
                      <a:pPr marL="50165" algn="ctr">
                        <a:lnSpc>
                          <a:spcPct val="100000"/>
                        </a:lnSpc>
                        <a:spcBef>
                          <a:spcPts val="229"/>
                        </a:spcBef>
                      </a:pPr>
                      <a:r>
                        <a:rPr sz="1400" spc="-5" dirty="0">
                          <a:latin typeface="Arial" panose="020B0604020202020204" pitchFamily="34" charset="0"/>
                          <a:cs typeface="Arial" panose="020B0604020202020204" pitchFamily="34" charset="0"/>
                        </a:rPr>
                        <a:t>2005</a:t>
                      </a:r>
                      <a:endParaRPr sz="1400">
                        <a:latin typeface="Arial" panose="020B0604020202020204" pitchFamily="34" charset="0"/>
                        <a:cs typeface="Arial" panose="020B0604020202020204" pitchFamily="34" charset="0"/>
                      </a:endParaRPr>
                    </a:p>
                  </a:txBody>
                  <a:tcPr marL="0" marR="0" marT="29209" marB="0"/>
                </a:tc>
                <a:tc>
                  <a:txBody>
                    <a:bodyPr/>
                    <a:lstStyle/>
                    <a:p>
                      <a:pPr marL="206375">
                        <a:lnSpc>
                          <a:spcPct val="100000"/>
                        </a:lnSpc>
                        <a:spcBef>
                          <a:spcPts val="229"/>
                        </a:spcBef>
                      </a:pPr>
                      <a:r>
                        <a:rPr sz="1400" spc="-5" dirty="0">
                          <a:latin typeface="Arial" panose="020B0604020202020204" pitchFamily="34" charset="0"/>
                          <a:cs typeface="Arial" panose="020B0604020202020204" pitchFamily="34" charset="0"/>
                        </a:rPr>
                        <a:t>Inicia </a:t>
                      </a:r>
                      <a:r>
                        <a:rPr sz="1400" dirty="0">
                          <a:latin typeface="Arial" panose="020B0604020202020204" pitchFamily="34" charset="0"/>
                          <a:cs typeface="Arial" panose="020B0604020202020204" pitchFamily="34" charset="0"/>
                        </a:rPr>
                        <a:t>el </a:t>
                      </a:r>
                      <a:r>
                        <a:rPr sz="1400" spc="-5" dirty="0">
                          <a:latin typeface="Arial" panose="020B0604020202020204" pitchFamily="34" charset="0"/>
                          <a:cs typeface="Arial" panose="020B0604020202020204" pitchFamily="34" charset="0"/>
                        </a:rPr>
                        <a:t>desarrollo de ITIL </a:t>
                      </a:r>
                      <a:r>
                        <a:rPr sz="1400" spc="-15" dirty="0">
                          <a:latin typeface="Arial" panose="020B0604020202020204" pitchFamily="34" charset="0"/>
                          <a:cs typeface="Arial" panose="020B0604020202020204" pitchFamily="34" charset="0"/>
                        </a:rPr>
                        <a:t>Versión</a:t>
                      </a:r>
                      <a:r>
                        <a:rPr sz="1400" spc="5" dirty="0">
                          <a:latin typeface="Arial" panose="020B0604020202020204" pitchFamily="34" charset="0"/>
                          <a:cs typeface="Arial" panose="020B0604020202020204" pitchFamily="34" charset="0"/>
                        </a:rPr>
                        <a:t> </a:t>
                      </a:r>
                      <a:r>
                        <a:rPr sz="1400" dirty="0">
                          <a:latin typeface="Arial" panose="020B0604020202020204" pitchFamily="34" charset="0"/>
                          <a:cs typeface="Arial" panose="020B0604020202020204" pitchFamily="34" charset="0"/>
                        </a:rPr>
                        <a:t>3</a:t>
                      </a:r>
                      <a:endParaRPr sz="1400">
                        <a:latin typeface="Arial" panose="020B0604020202020204" pitchFamily="34" charset="0"/>
                        <a:cs typeface="Arial" panose="020B0604020202020204" pitchFamily="34" charset="0"/>
                      </a:endParaRPr>
                    </a:p>
                  </a:txBody>
                  <a:tcPr marL="0" marR="0" marT="29209" marB="0"/>
                </a:tc>
                <a:extLst>
                  <a:ext uri="{0D108BD9-81ED-4DB2-BD59-A6C34878D82A}">
                    <a16:rowId xmlns:a16="http://schemas.microsoft.com/office/drawing/2014/main" val="10005"/>
                  </a:ext>
                </a:extLst>
              </a:tr>
              <a:tr h="297954">
                <a:tc>
                  <a:txBody>
                    <a:bodyPr/>
                    <a:lstStyle/>
                    <a:p>
                      <a:pPr marL="31750">
                        <a:lnSpc>
                          <a:spcPct val="100000"/>
                        </a:lnSpc>
                        <a:spcBef>
                          <a:spcPts val="229"/>
                        </a:spcBef>
                      </a:pPr>
                      <a:r>
                        <a:rPr sz="1400" dirty="0">
                          <a:latin typeface="Arial" panose="020B0604020202020204" pitchFamily="34" charset="0"/>
                          <a:cs typeface="Arial" panose="020B0604020202020204" pitchFamily="34" charset="0"/>
                        </a:rPr>
                        <a:t>•</a:t>
                      </a:r>
                      <a:endParaRPr sz="1400">
                        <a:latin typeface="Arial" panose="020B0604020202020204" pitchFamily="34" charset="0"/>
                        <a:cs typeface="Arial" panose="020B0604020202020204" pitchFamily="34" charset="0"/>
                      </a:endParaRPr>
                    </a:p>
                  </a:txBody>
                  <a:tcPr marL="0" marR="0" marT="29209" marB="0"/>
                </a:tc>
                <a:tc>
                  <a:txBody>
                    <a:bodyPr/>
                    <a:lstStyle/>
                    <a:p>
                      <a:pPr marL="51435" algn="ctr">
                        <a:lnSpc>
                          <a:spcPct val="100000"/>
                        </a:lnSpc>
                        <a:spcBef>
                          <a:spcPts val="229"/>
                        </a:spcBef>
                      </a:pPr>
                      <a:r>
                        <a:rPr sz="1400" spc="-5" dirty="0">
                          <a:latin typeface="Arial" panose="020B0604020202020204" pitchFamily="34" charset="0"/>
                          <a:cs typeface="Arial" panose="020B0604020202020204" pitchFamily="34" charset="0"/>
                        </a:rPr>
                        <a:t>2007</a:t>
                      </a:r>
                      <a:endParaRPr sz="1400">
                        <a:latin typeface="Arial" panose="020B0604020202020204" pitchFamily="34" charset="0"/>
                        <a:cs typeface="Arial" panose="020B0604020202020204" pitchFamily="34" charset="0"/>
                      </a:endParaRPr>
                    </a:p>
                  </a:txBody>
                  <a:tcPr marL="0" marR="0" marT="29209" marB="0"/>
                </a:tc>
                <a:tc>
                  <a:txBody>
                    <a:bodyPr/>
                    <a:lstStyle/>
                    <a:p>
                      <a:pPr marL="99695">
                        <a:lnSpc>
                          <a:spcPct val="100000"/>
                        </a:lnSpc>
                        <a:spcBef>
                          <a:spcPts val="229"/>
                        </a:spcBef>
                      </a:pPr>
                      <a:r>
                        <a:rPr sz="1400" spc="-5" dirty="0">
                          <a:latin typeface="Arial" panose="020B0604020202020204" pitchFamily="34" charset="0"/>
                          <a:cs typeface="Arial" panose="020B0604020202020204" pitchFamily="34" charset="0"/>
                        </a:rPr>
                        <a:t>Publicación de ITIL</a:t>
                      </a:r>
                      <a:r>
                        <a:rPr sz="1400" spc="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V3</a:t>
                      </a:r>
                      <a:endParaRPr sz="1400">
                        <a:latin typeface="Arial" panose="020B0604020202020204" pitchFamily="34" charset="0"/>
                        <a:cs typeface="Arial" panose="020B0604020202020204" pitchFamily="34" charset="0"/>
                      </a:endParaRPr>
                    </a:p>
                  </a:txBody>
                  <a:tcPr marL="0" marR="0" marT="29209" marB="0"/>
                </a:tc>
                <a:extLst>
                  <a:ext uri="{0D108BD9-81ED-4DB2-BD59-A6C34878D82A}">
                    <a16:rowId xmlns:a16="http://schemas.microsoft.com/office/drawing/2014/main" val="10006"/>
                  </a:ext>
                </a:extLst>
              </a:tr>
              <a:tr h="252349">
                <a:tc>
                  <a:txBody>
                    <a:bodyPr/>
                    <a:lstStyle/>
                    <a:p>
                      <a:pPr marL="31750">
                        <a:lnSpc>
                          <a:spcPts val="1650"/>
                        </a:lnSpc>
                        <a:spcBef>
                          <a:spcPts val="235"/>
                        </a:spcBef>
                      </a:pPr>
                      <a:r>
                        <a:rPr sz="1400" dirty="0">
                          <a:latin typeface="Arial" panose="020B0604020202020204" pitchFamily="34" charset="0"/>
                          <a:cs typeface="Arial" panose="020B0604020202020204" pitchFamily="34" charset="0"/>
                        </a:rPr>
                        <a:t>•</a:t>
                      </a:r>
                      <a:endParaRPr sz="1400">
                        <a:latin typeface="Arial" panose="020B0604020202020204" pitchFamily="34" charset="0"/>
                        <a:cs typeface="Arial" panose="020B0604020202020204" pitchFamily="34" charset="0"/>
                      </a:endParaRPr>
                    </a:p>
                  </a:txBody>
                  <a:tcPr marL="0" marR="0" marT="29845" marB="0"/>
                </a:tc>
                <a:tc>
                  <a:txBody>
                    <a:bodyPr/>
                    <a:lstStyle/>
                    <a:p>
                      <a:pPr marL="51435" algn="ctr">
                        <a:lnSpc>
                          <a:spcPts val="1650"/>
                        </a:lnSpc>
                        <a:spcBef>
                          <a:spcPts val="235"/>
                        </a:spcBef>
                      </a:pPr>
                      <a:r>
                        <a:rPr sz="1400" spc="-5" dirty="0">
                          <a:latin typeface="Arial" panose="020B0604020202020204" pitchFamily="34" charset="0"/>
                          <a:cs typeface="Arial" panose="020B0604020202020204" pitchFamily="34" charset="0"/>
                        </a:rPr>
                        <a:t>2011</a:t>
                      </a:r>
                      <a:endParaRPr sz="1400">
                        <a:latin typeface="Arial" panose="020B0604020202020204" pitchFamily="34" charset="0"/>
                        <a:cs typeface="Arial" panose="020B0604020202020204" pitchFamily="34" charset="0"/>
                      </a:endParaRPr>
                    </a:p>
                  </a:txBody>
                  <a:tcPr marL="0" marR="0" marT="29845" marB="0"/>
                </a:tc>
                <a:tc>
                  <a:txBody>
                    <a:bodyPr/>
                    <a:lstStyle/>
                    <a:p>
                      <a:pPr marL="60325">
                        <a:lnSpc>
                          <a:spcPts val="1650"/>
                        </a:lnSpc>
                        <a:spcBef>
                          <a:spcPts val="235"/>
                        </a:spcBef>
                      </a:pPr>
                      <a:r>
                        <a:rPr sz="1400" spc="-5" dirty="0">
                          <a:latin typeface="Arial" panose="020B0604020202020204" pitchFamily="34" charset="0"/>
                          <a:cs typeface="Arial" panose="020B0604020202020204" pitchFamily="34" charset="0"/>
                        </a:rPr>
                        <a:t>Publicación revisada </a:t>
                      </a:r>
                      <a:r>
                        <a:rPr sz="1400" dirty="0">
                          <a:latin typeface="Arial" panose="020B0604020202020204" pitchFamily="34" charset="0"/>
                          <a:cs typeface="Arial" panose="020B0604020202020204" pitchFamily="34" charset="0"/>
                        </a:rPr>
                        <a:t>y </a:t>
                      </a:r>
                      <a:r>
                        <a:rPr sz="1400" spc="-5" dirty="0">
                          <a:latin typeface="Arial" panose="020B0604020202020204" pitchFamily="34" charset="0"/>
                          <a:cs typeface="Arial" panose="020B0604020202020204" pitchFamily="34" charset="0"/>
                        </a:rPr>
                        <a:t>ampliada- Edición</a:t>
                      </a:r>
                      <a:r>
                        <a:rPr sz="1400" spc="35" dirty="0">
                          <a:latin typeface="Arial" panose="020B0604020202020204" pitchFamily="34" charset="0"/>
                          <a:cs typeface="Arial" panose="020B0604020202020204" pitchFamily="34" charset="0"/>
                        </a:rPr>
                        <a:t> </a:t>
                      </a:r>
                      <a:r>
                        <a:rPr sz="1400" spc="-5" dirty="0">
                          <a:latin typeface="Arial" panose="020B0604020202020204" pitchFamily="34" charset="0"/>
                          <a:cs typeface="Arial" panose="020B0604020202020204" pitchFamily="34" charset="0"/>
                        </a:rPr>
                        <a:t>2011</a:t>
                      </a:r>
                      <a:endParaRPr sz="1400" dirty="0">
                        <a:latin typeface="Arial" panose="020B0604020202020204" pitchFamily="34" charset="0"/>
                        <a:cs typeface="Arial" panose="020B0604020202020204" pitchFamily="34" charset="0"/>
                      </a:endParaRPr>
                    </a:p>
                  </a:txBody>
                  <a:tcPr marL="0" marR="0" marT="29845"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0296171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15">
            <a:extLst>
              <a:ext uri="{FF2B5EF4-FFF2-40B4-BE49-F238E27FC236}">
                <a16:creationId xmlns:a16="http://schemas.microsoft.com/office/drawing/2014/main" id="{47699DB3-A8F4-9AAB-05D9-91664DD83598}"/>
              </a:ext>
            </a:extLst>
          </p:cNvPr>
          <p:cNvSpPr txBox="1">
            <a:spLocks/>
          </p:cNvSpPr>
          <p:nvPr/>
        </p:nvSpPr>
        <p:spPr>
          <a:xfrm>
            <a:off x="1298684" y="1910038"/>
            <a:ext cx="6002020" cy="569195"/>
          </a:xfrm>
          <a:prstGeom prst="rect">
            <a:avLst/>
          </a:prstGeom>
        </p:spPr>
        <p:txBody>
          <a:bodyPr vert="horz" wrap="square" lIns="0" tIns="5651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5080">
              <a:lnSpc>
                <a:spcPct val="125099"/>
              </a:lnSpc>
              <a:spcBef>
                <a:spcPts val="445"/>
              </a:spcBef>
            </a:pPr>
            <a:r>
              <a:rPr lang="es-MX" sz="1400" b="1" u="heavy" spc="-10" dirty="0" err="1">
                <a:solidFill>
                  <a:srgbClr val="013F99"/>
                </a:solidFill>
                <a:uFill>
                  <a:solidFill>
                    <a:srgbClr val="FF0000"/>
                  </a:solidFill>
                </a:uFill>
                <a:latin typeface="Century Gothic" panose="020B0502020202020204" pitchFamily="34" charset="0"/>
                <a:cs typeface="Arial" panose="020B0604020202020204" pitchFamily="34" charset="0"/>
              </a:rPr>
              <a:t>Information</a:t>
            </a:r>
            <a:r>
              <a:rPr lang="es-MX" sz="1400" b="1" spc="-10" dirty="0">
                <a:solidFill>
                  <a:srgbClr val="013F99"/>
                </a:solidFill>
                <a:latin typeface="Century Gothic" panose="020B0502020202020204" pitchFamily="34" charset="0"/>
                <a:cs typeface="Arial" panose="020B0604020202020204" pitchFamily="34" charset="0"/>
              </a:rPr>
              <a:t> </a:t>
            </a:r>
            <a:r>
              <a:rPr lang="es-MX" sz="1400" b="1" u="heavy" spc="-5" dirty="0" err="1">
                <a:solidFill>
                  <a:srgbClr val="013F99"/>
                </a:solidFill>
                <a:uFill>
                  <a:solidFill>
                    <a:srgbClr val="FF0000"/>
                  </a:solidFill>
                </a:uFill>
                <a:latin typeface="Century Gothic" panose="020B0502020202020204" pitchFamily="34" charset="0"/>
                <a:cs typeface="Arial" panose="020B0604020202020204" pitchFamily="34" charset="0"/>
              </a:rPr>
              <a:t>Technology</a:t>
            </a:r>
            <a:r>
              <a:rPr lang="es-MX" sz="1400" b="1" u="heavy" spc="-5" dirty="0">
                <a:solidFill>
                  <a:srgbClr val="013F99"/>
                </a:solidFill>
                <a:uFill>
                  <a:solidFill>
                    <a:srgbClr val="FF0000"/>
                  </a:solidFill>
                </a:uFill>
                <a:latin typeface="Century Gothic" panose="020B0502020202020204" pitchFamily="34" charset="0"/>
                <a:cs typeface="Arial" panose="020B0604020202020204" pitchFamily="34" charset="0"/>
              </a:rPr>
              <a:t> </a:t>
            </a:r>
            <a:r>
              <a:rPr lang="es-MX" sz="1400" b="1" u="heavy" spc="-15" dirty="0" err="1">
                <a:solidFill>
                  <a:srgbClr val="013F99"/>
                </a:solidFill>
                <a:uFill>
                  <a:solidFill>
                    <a:srgbClr val="FF0000"/>
                  </a:solidFill>
                </a:uFill>
                <a:latin typeface="Century Gothic" panose="020B0502020202020204" pitchFamily="34" charset="0"/>
                <a:cs typeface="Arial" panose="020B0604020202020204" pitchFamily="34" charset="0"/>
              </a:rPr>
              <a:t>Infrastructure</a:t>
            </a:r>
            <a:r>
              <a:rPr lang="es-MX" sz="1400" b="1" u="heavy" spc="-15" dirty="0">
                <a:solidFill>
                  <a:srgbClr val="013F99"/>
                </a:solidFill>
                <a:uFill>
                  <a:solidFill>
                    <a:srgbClr val="FF0000"/>
                  </a:solidFill>
                </a:uFill>
                <a:latin typeface="Century Gothic" panose="020B0502020202020204" pitchFamily="34" charset="0"/>
                <a:cs typeface="Arial" panose="020B0604020202020204" pitchFamily="34" charset="0"/>
              </a:rPr>
              <a:t> </a:t>
            </a:r>
            <a:r>
              <a:rPr lang="es-MX" sz="1400" b="1" u="heavy" spc="-10" dirty="0">
                <a:solidFill>
                  <a:srgbClr val="013F99"/>
                </a:solidFill>
                <a:uFill>
                  <a:solidFill>
                    <a:srgbClr val="FF0000"/>
                  </a:solidFill>
                </a:uFill>
                <a:latin typeface="Century Gothic" panose="020B0502020202020204" pitchFamily="34" charset="0"/>
                <a:cs typeface="Arial" panose="020B0604020202020204" pitchFamily="34" charset="0"/>
              </a:rPr>
              <a:t>Library </a:t>
            </a:r>
            <a:r>
              <a:rPr lang="es-MX" sz="1400" b="1" spc="-10" dirty="0">
                <a:solidFill>
                  <a:srgbClr val="013F99"/>
                </a:solidFill>
                <a:latin typeface="Century Gothic" panose="020B0502020202020204" pitchFamily="34" charset="0"/>
                <a:cs typeface="Arial" panose="020B0604020202020204" pitchFamily="34" charset="0"/>
              </a:rPr>
              <a:t> </a:t>
            </a:r>
            <a:r>
              <a:rPr lang="es-MX" sz="1400" spc="-10" dirty="0">
                <a:solidFill>
                  <a:srgbClr val="013F99"/>
                </a:solidFill>
                <a:latin typeface="Century Gothic" panose="020B0502020202020204" pitchFamily="34" charset="0"/>
                <a:cs typeface="Arial" panose="020B0604020202020204" pitchFamily="34" charset="0"/>
              </a:rPr>
              <a:t>Neutral respecto </a:t>
            </a:r>
            <a:r>
              <a:rPr lang="es-MX" sz="1400" dirty="0">
                <a:solidFill>
                  <a:srgbClr val="013F99"/>
                </a:solidFill>
                <a:latin typeface="Century Gothic" panose="020B0502020202020204" pitchFamily="34" charset="0"/>
                <a:cs typeface="Arial" panose="020B0604020202020204" pitchFamily="34" charset="0"/>
              </a:rPr>
              <a:t>a </a:t>
            </a:r>
            <a:r>
              <a:rPr lang="es-MX" sz="1400" spc="-15" dirty="0">
                <a:solidFill>
                  <a:srgbClr val="013F99"/>
                </a:solidFill>
                <a:latin typeface="Century Gothic" panose="020B0502020202020204" pitchFamily="34" charset="0"/>
                <a:cs typeface="Arial" panose="020B0604020202020204" pitchFamily="34" charset="0"/>
              </a:rPr>
              <a:t>plataformas </a:t>
            </a:r>
            <a:r>
              <a:rPr lang="es-MX" sz="1400" spc="-5" dirty="0">
                <a:solidFill>
                  <a:srgbClr val="013F99"/>
                </a:solidFill>
                <a:latin typeface="Century Gothic" panose="020B0502020202020204" pitchFamily="34" charset="0"/>
                <a:cs typeface="Arial" panose="020B0604020202020204" pitchFamily="34" charset="0"/>
              </a:rPr>
              <a:t>de tecnología  </a:t>
            </a:r>
            <a:r>
              <a:rPr lang="es-MX" sz="1400" dirty="0">
                <a:solidFill>
                  <a:srgbClr val="013F99"/>
                </a:solidFill>
                <a:latin typeface="Century Gothic" panose="020B0502020202020204" pitchFamily="34" charset="0"/>
                <a:cs typeface="Arial" panose="020B0604020202020204" pitchFamily="34" charset="0"/>
              </a:rPr>
              <a:t>No es </a:t>
            </a:r>
            <a:r>
              <a:rPr lang="es-MX" sz="1400" spc="-10" dirty="0">
                <a:solidFill>
                  <a:srgbClr val="013F99"/>
                </a:solidFill>
                <a:latin typeface="Century Gothic" panose="020B0502020202020204" pitchFamily="34" charset="0"/>
                <a:cs typeface="Arial" panose="020B0604020202020204" pitchFamily="34" charset="0"/>
              </a:rPr>
              <a:t>prescriptivo (adoptar </a:t>
            </a:r>
            <a:r>
              <a:rPr lang="es-MX" sz="1400" dirty="0">
                <a:solidFill>
                  <a:srgbClr val="013F99"/>
                </a:solidFill>
                <a:latin typeface="Century Gothic" panose="020B0502020202020204" pitchFamily="34" charset="0"/>
                <a:cs typeface="Arial" panose="020B0604020202020204" pitchFamily="34" charset="0"/>
              </a:rPr>
              <a:t>y</a:t>
            </a:r>
            <a:r>
              <a:rPr lang="es-MX" sz="1400" spc="-2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adaptar)</a:t>
            </a:r>
            <a:endParaRPr lang="es-MX" sz="1400" dirty="0">
              <a:solidFill>
                <a:srgbClr val="013F99"/>
              </a:solidFill>
              <a:latin typeface="Century Gothic" panose="020B0502020202020204" pitchFamily="34" charset="0"/>
              <a:cs typeface="Arial" panose="020B0604020202020204" pitchFamily="34" charset="0"/>
            </a:endParaRPr>
          </a:p>
        </p:txBody>
      </p:sp>
      <p:sp>
        <p:nvSpPr>
          <p:cNvPr id="4" name="object 16">
            <a:extLst>
              <a:ext uri="{FF2B5EF4-FFF2-40B4-BE49-F238E27FC236}">
                <a16:creationId xmlns:a16="http://schemas.microsoft.com/office/drawing/2014/main" id="{4DFF5C07-4158-291F-A2D0-059643645C2B}"/>
              </a:ext>
            </a:extLst>
          </p:cNvPr>
          <p:cNvSpPr txBox="1"/>
          <p:nvPr/>
        </p:nvSpPr>
        <p:spPr>
          <a:xfrm>
            <a:off x="1470660" y="2721637"/>
            <a:ext cx="4644390" cy="992579"/>
          </a:xfrm>
          <a:prstGeom prst="rect">
            <a:avLst/>
          </a:prstGeom>
        </p:spPr>
        <p:txBody>
          <a:bodyPr vert="horz" wrap="square" lIns="0" tIns="12700" rIns="0" bIns="0" rtlCol="0">
            <a:spAutoFit/>
          </a:bodyPr>
          <a:lstStyle/>
          <a:p>
            <a:pPr marL="12700" marR="348615">
              <a:lnSpc>
                <a:spcPct val="125099"/>
              </a:lnSpc>
              <a:spcBef>
                <a:spcPts val="100"/>
              </a:spcBef>
            </a:pPr>
            <a:r>
              <a:rPr sz="1400" spc="-5" dirty="0">
                <a:solidFill>
                  <a:srgbClr val="013F99"/>
                </a:solidFill>
                <a:latin typeface="Century Gothic" panose="020B0502020202020204" pitchFamily="34" charset="0"/>
                <a:cs typeface="Arial" panose="020B0604020202020204" pitchFamily="34" charset="0"/>
              </a:rPr>
              <a:t>Son </a:t>
            </a:r>
            <a:r>
              <a:rPr sz="1400" dirty="0">
                <a:solidFill>
                  <a:srgbClr val="013F99"/>
                </a:solidFill>
                <a:latin typeface="Century Gothic" panose="020B0502020202020204" pitchFamily="34" charset="0"/>
                <a:cs typeface="Arial" panose="020B0604020202020204" pitchFamily="34" charset="0"/>
              </a:rPr>
              <a:t>Buenas </a:t>
            </a:r>
            <a:r>
              <a:rPr sz="1400" spc="-10" dirty="0">
                <a:solidFill>
                  <a:srgbClr val="013F99"/>
                </a:solidFill>
                <a:latin typeface="Century Gothic" panose="020B0502020202020204" pitchFamily="34" charset="0"/>
                <a:cs typeface="Arial" panose="020B0604020202020204" pitchFamily="34" charset="0"/>
              </a:rPr>
              <a:t>Prácticas</a:t>
            </a:r>
            <a:r>
              <a:rPr sz="1400" spc="-8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(experiencia)  </a:t>
            </a:r>
            <a:r>
              <a:rPr sz="1400" dirty="0">
                <a:solidFill>
                  <a:srgbClr val="013F99"/>
                </a:solidFill>
                <a:latin typeface="Century Gothic" panose="020B0502020202020204" pitchFamily="34" charset="0"/>
                <a:cs typeface="Arial" panose="020B0604020202020204" pitchFamily="34" charset="0"/>
              </a:rPr>
              <a:t>Principios:</a:t>
            </a:r>
          </a:p>
          <a:p>
            <a:pPr marL="812800" indent="-343535">
              <a:lnSpc>
                <a:spcPct val="100000"/>
              </a:lnSpc>
              <a:spcBef>
                <a:spcPts val="125"/>
              </a:spcBef>
              <a:buAutoNum type="arabicParenR"/>
              <a:tabLst>
                <a:tab pos="813435" algn="l"/>
              </a:tabLst>
            </a:pPr>
            <a:r>
              <a:rPr sz="1400" u="heavy" spc="-15" dirty="0">
                <a:solidFill>
                  <a:srgbClr val="013F99"/>
                </a:solidFill>
                <a:uFill>
                  <a:solidFill>
                    <a:srgbClr val="000000"/>
                  </a:solidFill>
                </a:uFill>
                <a:latin typeface="Century Gothic" panose="020B0502020202020204" pitchFamily="34" charset="0"/>
                <a:cs typeface="Arial" panose="020B0604020202020204" pitchFamily="34" charset="0"/>
              </a:rPr>
              <a:t>Procesos</a:t>
            </a:r>
            <a:endParaRPr sz="1400" dirty="0">
              <a:solidFill>
                <a:srgbClr val="013F99"/>
              </a:solidFill>
              <a:latin typeface="Century Gothic" panose="020B0502020202020204" pitchFamily="34" charset="0"/>
              <a:cs typeface="Arial" panose="020B0604020202020204" pitchFamily="34" charset="0"/>
            </a:endParaRPr>
          </a:p>
          <a:p>
            <a:pPr marL="812800" indent="-343535">
              <a:lnSpc>
                <a:spcPct val="100000"/>
              </a:lnSpc>
              <a:spcBef>
                <a:spcPts val="170"/>
              </a:spcBef>
              <a:buAutoNum type="arabicParenR"/>
              <a:tabLst>
                <a:tab pos="813435" algn="l"/>
              </a:tabLst>
            </a:pPr>
            <a:r>
              <a:rPr sz="1400" spc="-10" dirty="0">
                <a:solidFill>
                  <a:srgbClr val="013F99"/>
                </a:solidFill>
                <a:latin typeface="Century Gothic" panose="020B0502020202020204" pitchFamily="34" charset="0"/>
                <a:cs typeface="Arial" panose="020B0604020202020204" pitchFamily="34" charset="0"/>
              </a:rPr>
              <a:t>Calidad</a:t>
            </a:r>
            <a:endParaRPr sz="1400" dirty="0">
              <a:solidFill>
                <a:srgbClr val="013F99"/>
              </a:solidFill>
              <a:latin typeface="Century Gothic" panose="020B0502020202020204" pitchFamily="34" charset="0"/>
              <a:cs typeface="Arial" panose="020B0604020202020204" pitchFamily="34" charset="0"/>
            </a:endParaRPr>
          </a:p>
          <a:p>
            <a:pPr marL="812800" indent="-343535">
              <a:lnSpc>
                <a:spcPct val="100000"/>
              </a:lnSpc>
              <a:spcBef>
                <a:spcPts val="170"/>
              </a:spcBef>
              <a:buAutoNum type="arabicParenR"/>
              <a:tabLst>
                <a:tab pos="813435" algn="l"/>
              </a:tabLst>
            </a:pPr>
            <a:r>
              <a:rPr sz="1400" spc="-15" dirty="0">
                <a:solidFill>
                  <a:srgbClr val="013F99"/>
                </a:solidFill>
                <a:latin typeface="Century Gothic" panose="020B0502020202020204" pitchFamily="34" charset="0"/>
                <a:cs typeface="Arial" panose="020B0604020202020204" pitchFamily="34" charset="0"/>
              </a:rPr>
              <a:t>Cliente (interno </a:t>
            </a:r>
            <a:r>
              <a:rPr sz="1400" spc="-5" dirty="0">
                <a:solidFill>
                  <a:srgbClr val="013F99"/>
                </a:solidFill>
                <a:latin typeface="Century Gothic" panose="020B0502020202020204" pitchFamily="34" charset="0"/>
                <a:cs typeface="Arial" panose="020B0604020202020204" pitchFamily="34" charset="0"/>
              </a:rPr>
              <a:t>o</a:t>
            </a:r>
            <a:r>
              <a:rPr sz="1400" spc="5" dirty="0">
                <a:solidFill>
                  <a:srgbClr val="013F99"/>
                </a:solidFill>
                <a:latin typeface="Century Gothic" panose="020B0502020202020204" pitchFamily="34" charset="0"/>
                <a:cs typeface="Arial" panose="020B0604020202020204" pitchFamily="34" charset="0"/>
              </a:rPr>
              <a:t> </a:t>
            </a:r>
            <a:r>
              <a:rPr sz="1400" spc="-15" dirty="0">
                <a:solidFill>
                  <a:srgbClr val="013F99"/>
                </a:solidFill>
                <a:latin typeface="Century Gothic" panose="020B0502020202020204" pitchFamily="34" charset="0"/>
                <a:cs typeface="Arial" panose="020B0604020202020204" pitchFamily="34" charset="0"/>
              </a:rPr>
              <a:t>externo)</a:t>
            </a:r>
            <a:endParaRPr sz="1400" dirty="0">
              <a:solidFill>
                <a:srgbClr val="013F9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76318518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5">
            <a:extLst>
              <a:ext uri="{FF2B5EF4-FFF2-40B4-BE49-F238E27FC236}">
                <a16:creationId xmlns:a16="http://schemas.microsoft.com/office/drawing/2014/main" id="{D8563223-0237-6CBB-FD16-F398D6C0D49A}"/>
              </a:ext>
            </a:extLst>
          </p:cNvPr>
          <p:cNvSpPr/>
          <p:nvPr/>
        </p:nvSpPr>
        <p:spPr>
          <a:xfrm>
            <a:off x="875004" y="883342"/>
            <a:ext cx="6641465" cy="461175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1331618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p:cNvSpPr/>
          <p:nvPr/>
        </p:nvSpPr>
        <p:spPr>
          <a:xfrm>
            <a:off x="5057482" y="2556386"/>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5628214" y="2670183"/>
            <a:ext cx="3018747" cy="307777"/>
          </a:xfrm>
          <a:prstGeom prst="rect">
            <a:avLst/>
          </a:prstGeom>
          <a:noFill/>
        </p:spPr>
        <p:txBody>
          <a:bodyPr wrap="square" rtlCol="0">
            <a:spAutoFit/>
          </a:bodyPr>
          <a:lstStyle/>
          <a:p>
            <a:pPr algn="ctr"/>
            <a:r>
              <a:rPr lang="es-419" sz="1400" b="1" dirty="0">
                <a:latin typeface="Century Gothic" panose="020B0502020202020204" pitchFamily="34" charset="0"/>
              </a:rPr>
              <a:t>GESTION DE T.I ENTRENAMIENTO</a:t>
            </a: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p:cNvSpPr txBox="1"/>
          <p:nvPr/>
        </p:nvSpPr>
        <p:spPr>
          <a:xfrm>
            <a:off x="5789350" y="3350952"/>
            <a:ext cx="3731167" cy="338554"/>
          </a:xfrm>
          <a:prstGeom prst="rect">
            <a:avLst/>
          </a:prstGeom>
          <a:noFill/>
        </p:spPr>
        <p:txBody>
          <a:bodyPr wrap="square" rtlCol="0">
            <a:spAutoFit/>
          </a:bodyPr>
          <a:lstStyle/>
          <a:p>
            <a:pPr marL="64135" marR="979805">
              <a:lnSpc>
                <a:spcPct val="100000"/>
              </a:lnSpc>
            </a:pPr>
            <a:r>
              <a:rPr lang="es-MX" sz="1600" b="1" dirty="0">
                <a:latin typeface="Morn Thin" panose="00000200000000000000" pitchFamily="50" charset="0"/>
              </a:rPr>
              <a:t>CONCEPTOS.</a:t>
            </a:r>
            <a:r>
              <a:rPr lang="es-MX" sz="1600" b="1" spc="-10" dirty="0">
                <a:latin typeface="Calibri"/>
                <a:cs typeface="Calibri"/>
              </a:rPr>
              <a:t> </a:t>
            </a:r>
            <a:r>
              <a:rPr lang="es-MX" sz="1600" b="1" dirty="0">
                <a:latin typeface="Calibri"/>
                <a:cs typeface="Calibri"/>
              </a:rPr>
              <a:t> </a:t>
            </a:r>
            <a:endParaRPr lang="en-US" sz="1600" b="1" dirty="0">
              <a:latin typeface="Morn Thin" panose="00000200000000000000" pitchFamily="50"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adroTexto 18"/>
          <p:cNvSpPr txBox="1"/>
          <p:nvPr/>
        </p:nvSpPr>
        <p:spPr>
          <a:xfrm>
            <a:off x="5789350" y="4126047"/>
            <a:ext cx="3755525" cy="338554"/>
          </a:xfrm>
          <a:prstGeom prst="rect">
            <a:avLst/>
          </a:prstGeom>
          <a:noFill/>
        </p:spPr>
        <p:txBody>
          <a:bodyPr wrap="square" rtlCol="0">
            <a:spAutoFit/>
          </a:bodyPr>
          <a:lstStyle/>
          <a:p>
            <a:r>
              <a:rPr lang="es-419" sz="1600" b="1" spc="-10" dirty="0">
                <a:latin typeface="Calibri"/>
                <a:cs typeface="Calibri"/>
              </a:rPr>
              <a:t>EJEMPLOS</a:t>
            </a:r>
            <a:r>
              <a:rPr lang="es-419" sz="1600" b="1" dirty="0">
                <a:latin typeface="Calibri"/>
                <a:cs typeface="Calibri"/>
              </a:rPr>
              <a:t> </a:t>
            </a:r>
            <a:r>
              <a:rPr lang="es-419" sz="1600" b="1" spc="-10" dirty="0">
                <a:latin typeface="Calibri"/>
                <a:cs typeface="Calibri"/>
              </a:rPr>
              <a:t>APLICADOS</a:t>
            </a:r>
            <a:endParaRPr lang="es-419" sz="1600" dirty="0"/>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a:off x="5789351" y="4885192"/>
            <a:ext cx="3417402" cy="338554"/>
          </a:xfrm>
          <a:prstGeom prst="rect">
            <a:avLst/>
          </a:prstGeom>
          <a:noFill/>
        </p:spPr>
        <p:txBody>
          <a:bodyPr wrap="square" rtlCol="0">
            <a:spAutoFit/>
          </a:bodyPr>
          <a:lstStyle/>
          <a:p>
            <a:r>
              <a:rPr lang="es-MX" sz="1600" b="1" dirty="0">
                <a:latin typeface="Morn Thin" panose="00000200000000000000" pitchFamily="50" charset="0"/>
              </a:rPr>
              <a:t>CONCLUSIONES</a:t>
            </a:r>
            <a:endParaRPr lang="en-US" sz="1600" b="1" dirty="0">
              <a:latin typeface="Morn Thin" panose="00000200000000000000" pitchFamily="50" charset="0"/>
            </a:endParaRPr>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199588" y="1837218"/>
            <a:ext cx="2714805" cy="369332"/>
          </a:xfrm>
          <a:prstGeom prst="rect">
            <a:avLst/>
          </a:prstGeom>
          <a:noFill/>
        </p:spPr>
        <p:txBody>
          <a:bodyPr wrap="square" rtlCol="0">
            <a:spAutoFit/>
          </a:bodyPr>
          <a:lstStyle/>
          <a:p>
            <a:r>
              <a:rPr lang="es-MX" b="1" dirty="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2950181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3">
            <a:extLst>
              <a:ext uri="{FF2B5EF4-FFF2-40B4-BE49-F238E27FC236}">
                <a16:creationId xmlns:a16="http://schemas.microsoft.com/office/drawing/2014/main" id="{4DE0951F-B7FE-0ADC-92B5-FFD18C0B215C}"/>
              </a:ext>
            </a:extLst>
          </p:cNvPr>
          <p:cNvSpPr/>
          <p:nvPr/>
        </p:nvSpPr>
        <p:spPr>
          <a:xfrm>
            <a:off x="1865711" y="1893386"/>
            <a:ext cx="4899505" cy="4159073"/>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object 2">
            <a:extLst>
              <a:ext uri="{FF2B5EF4-FFF2-40B4-BE49-F238E27FC236}">
                <a16:creationId xmlns:a16="http://schemas.microsoft.com/office/drawing/2014/main" id="{A65A174A-CBC1-3750-04A3-44911256B453}"/>
              </a:ext>
            </a:extLst>
          </p:cNvPr>
          <p:cNvSpPr txBox="1"/>
          <p:nvPr/>
        </p:nvSpPr>
        <p:spPr>
          <a:xfrm>
            <a:off x="1411973" y="730063"/>
            <a:ext cx="7188688" cy="444352"/>
          </a:xfrm>
          <a:prstGeom prst="rect">
            <a:avLst/>
          </a:prstGeom>
        </p:spPr>
        <p:txBody>
          <a:bodyPr vert="horz" wrap="square" lIns="0" tIns="13335" rIns="0" bIns="0" rtlCol="0">
            <a:spAutoFit/>
          </a:bodyPr>
          <a:lstStyle/>
          <a:p>
            <a:pPr marL="12700" algn="ctr">
              <a:lnSpc>
                <a:spcPct val="100000"/>
              </a:lnSpc>
              <a:spcBef>
                <a:spcPts val="105"/>
              </a:spcBef>
            </a:pPr>
            <a:r>
              <a:rPr sz="1400" b="1" spc="-5" dirty="0">
                <a:solidFill>
                  <a:srgbClr val="013F99"/>
                </a:solidFill>
                <a:latin typeface="Century Gothic" panose="020B0502020202020204" pitchFamily="34" charset="0"/>
                <a:cs typeface="Arial" panose="020B0604020202020204" pitchFamily="34" charset="0"/>
              </a:rPr>
              <a:t>Fases </a:t>
            </a:r>
            <a:r>
              <a:rPr sz="1400" b="1" dirty="0">
                <a:solidFill>
                  <a:srgbClr val="013F99"/>
                </a:solidFill>
                <a:latin typeface="Century Gothic" panose="020B0502020202020204" pitchFamily="34" charset="0"/>
                <a:cs typeface="Arial" panose="020B0604020202020204" pitchFamily="34" charset="0"/>
              </a:rPr>
              <a:t>de un Servicio</a:t>
            </a:r>
            <a:r>
              <a:rPr sz="1400" b="1" spc="-110" dirty="0">
                <a:solidFill>
                  <a:srgbClr val="013F99"/>
                </a:solidFill>
                <a:latin typeface="Century Gothic" panose="020B0502020202020204" pitchFamily="34" charset="0"/>
                <a:cs typeface="Arial" panose="020B0604020202020204" pitchFamily="34" charset="0"/>
              </a:rPr>
              <a:t> </a:t>
            </a:r>
            <a:r>
              <a:rPr sz="1400" b="1" spc="-5" dirty="0">
                <a:solidFill>
                  <a:srgbClr val="013F99"/>
                </a:solidFill>
                <a:latin typeface="Century Gothic" panose="020B0502020202020204" pitchFamily="34" charset="0"/>
                <a:cs typeface="Arial" panose="020B0604020202020204" pitchFamily="34" charset="0"/>
              </a:rPr>
              <a:t>según</a:t>
            </a:r>
            <a:endParaRPr sz="1400" dirty="0">
              <a:solidFill>
                <a:srgbClr val="013F99"/>
              </a:solidFill>
              <a:latin typeface="Century Gothic" panose="020B0502020202020204" pitchFamily="34" charset="0"/>
              <a:cs typeface="Arial" panose="020B0604020202020204" pitchFamily="34" charset="0"/>
            </a:endParaRPr>
          </a:p>
          <a:p>
            <a:pPr marL="83820" algn="ctr">
              <a:lnSpc>
                <a:spcPct val="100000"/>
              </a:lnSpc>
            </a:pPr>
            <a:r>
              <a:rPr sz="1400" b="1" dirty="0">
                <a:solidFill>
                  <a:srgbClr val="013F99"/>
                </a:solidFill>
                <a:latin typeface="Century Gothic" panose="020B0502020202020204" pitchFamily="34" charset="0"/>
                <a:cs typeface="Arial" panose="020B0604020202020204" pitchFamily="34" charset="0"/>
              </a:rPr>
              <a:t>ITIL</a:t>
            </a:r>
            <a:endParaRPr sz="1400" dirty="0">
              <a:solidFill>
                <a:srgbClr val="013F9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6880172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3">
            <a:extLst>
              <a:ext uri="{FF2B5EF4-FFF2-40B4-BE49-F238E27FC236}">
                <a16:creationId xmlns:a16="http://schemas.microsoft.com/office/drawing/2014/main" id="{DB6D06DD-30FD-8D82-AB5C-573F72FC6C0C}"/>
              </a:ext>
            </a:extLst>
          </p:cNvPr>
          <p:cNvSpPr txBox="1"/>
          <p:nvPr/>
        </p:nvSpPr>
        <p:spPr>
          <a:xfrm>
            <a:off x="496011" y="1934971"/>
            <a:ext cx="8026400" cy="1951816"/>
          </a:xfrm>
          <a:prstGeom prst="rect">
            <a:avLst/>
          </a:prstGeom>
        </p:spPr>
        <p:txBody>
          <a:bodyPr vert="horz" wrap="square" lIns="0" tIns="12700" rIns="0" bIns="0" rtlCol="0">
            <a:spAutoFit/>
          </a:bodyPr>
          <a:lstStyle/>
          <a:p>
            <a:pPr marL="12700" marR="400050">
              <a:lnSpc>
                <a:spcPct val="100000"/>
              </a:lnSpc>
              <a:spcBef>
                <a:spcPts val="100"/>
              </a:spcBef>
            </a:pPr>
            <a:r>
              <a:rPr sz="1400" b="1" spc="-10" dirty="0">
                <a:solidFill>
                  <a:srgbClr val="013F99"/>
                </a:solidFill>
                <a:latin typeface="Century Gothic" panose="020B0502020202020204" pitchFamily="34" charset="0"/>
                <a:cs typeface="Arial" panose="020B0604020202020204" pitchFamily="34" charset="0"/>
              </a:rPr>
              <a:t>Fase-1 </a:t>
            </a:r>
            <a:r>
              <a:rPr sz="1400" b="1" dirty="0">
                <a:solidFill>
                  <a:srgbClr val="013F99"/>
                </a:solidFill>
                <a:latin typeface="Century Gothic" panose="020B0502020202020204" pitchFamily="34" charset="0"/>
                <a:cs typeface="Arial" panose="020B0604020202020204" pitchFamily="34" charset="0"/>
              </a:rPr>
              <a:t>del </a:t>
            </a:r>
            <a:r>
              <a:rPr sz="1400" b="1" spc="-5" dirty="0">
                <a:solidFill>
                  <a:srgbClr val="013F99"/>
                </a:solidFill>
                <a:latin typeface="Century Gothic" panose="020B0502020202020204" pitchFamily="34" charset="0"/>
                <a:cs typeface="Arial" panose="020B0604020202020204" pitchFamily="34" charset="0"/>
              </a:rPr>
              <a:t>Ciclo </a:t>
            </a:r>
            <a:r>
              <a:rPr sz="1400" b="1" dirty="0">
                <a:solidFill>
                  <a:srgbClr val="013F99"/>
                </a:solidFill>
                <a:latin typeface="Century Gothic" panose="020B0502020202020204" pitchFamily="34" charset="0"/>
                <a:cs typeface="Arial" panose="020B0604020202020204" pitchFamily="34" charset="0"/>
              </a:rPr>
              <a:t>de </a:t>
            </a:r>
            <a:r>
              <a:rPr sz="1400" b="1" spc="-5" dirty="0">
                <a:solidFill>
                  <a:srgbClr val="013F99"/>
                </a:solidFill>
                <a:latin typeface="Century Gothic" panose="020B0502020202020204" pitchFamily="34" charset="0"/>
                <a:cs typeface="Arial" panose="020B0604020202020204" pitchFamily="34" charset="0"/>
              </a:rPr>
              <a:t>Vida </a:t>
            </a:r>
            <a:r>
              <a:rPr sz="1400" b="1" dirty="0">
                <a:solidFill>
                  <a:srgbClr val="013F99"/>
                </a:solidFill>
                <a:latin typeface="Century Gothic" panose="020B0502020202020204" pitchFamily="34" charset="0"/>
                <a:cs typeface="Arial" panose="020B0604020202020204" pitchFamily="34" charset="0"/>
              </a:rPr>
              <a:t>del Servicio de </a:t>
            </a:r>
            <a:r>
              <a:rPr sz="1400" b="1" spc="-5" dirty="0">
                <a:solidFill>
                  <a:srgbClr val="013F99"/>
                </a:solidFill>
                <a:latin typeface="Century Gothic" panose="020B0502020202020204" pitchFamily="34" charset="0"/>
                <a:cs typeface="Arial" panose="020B0604020202020204" pitchFamily="34" charset="0"/>
              </a:rPr>
              <a:t>acuerdo con </a:t>
            </a:r>
            <a:r>
              <a:rPr sz="1400" b="1" spc="-15" dirty="0">
                <a:solidFill>
                  <a:srgbClr val="013F99"/>
                </a:solidFill>
                <a:latin typeface="Century Gothic" panose="020B0502020202020204" pitchFamily="34" charset="0"/>
                <a:cs typeface="Arial" panose="020B0604020202020204" pitchFamily="34" charset="0"/>
              </a:rPr>
              <a:t>ITILv3 </a:t>
            </a:r>
            <a:r>
              <a:rPr sz="1400" b="1" dirty="0">
                <a:solidFill>
                  <a:srgbClr val="013F99"/>
                </a:solidFill>
                <a:latin typeface="Century Gothic" panose="020B0502020202020204" pitchFamily="34" charset="0"/>
                <a:cs typeface="Arial" panose="020B0604020202020204" pitchFamily="34" charset="0"/>
              </a:rPr>
              <a:t>- </a:t>
            </a:r>
            <a:r>
              <a:rPr sz="1400" b="1" spc="-15" dirty="0">
                <a:solidFill>
                  <a:srgbClr val="013F99"/>
                </a:solidFill>
                <a:latin typeface="Century Gothic" panose="020B0502020202020204" pitchFamily="34" charset="0"/>
                <a:cs typeface="Arial" panose="020B0604020202020204" pitchFamily="34" charset="0"/>
              </a:rPr>
              <a:t>Fase </a:t>
            </a:r>
            <a:r>
              <a:rPr sz="1400" b="1" dirty="0">
                <a:solidFill>
                  <a:srgbClr val="013F99"/>
                </a:solidFill>
                <a:latin typeface="Century Gothic" panose="020B0502020202020204" pitchFamily="34" charset="0"/>
                <a:cs typeface="Arial" panose="020B0604020202020204" pitchFamily="34" charset="0"/>
              </a:rPr>
              <a:t>de </a:t>
            </a:r>
            <a:r>
              <a:rPr sz="1400" b="1" spc="-15" dirty="0">
                <a:solidFill>
                  <a:srgbClr val="013F99"/>
                </a:solidFill>
                <a:latin typeface="Century Gothic" panose="020B0502020202020204" pitchFamily="34" charset="0"/>
                <a:cs typeface="Arial" panose="020B0604020202020204" pitchFamily="34" charset="0"/>
              </a:rPr>
              <a:t>Estrategia </a:t>
            </a:r>
            <a:r>
              <a:rPr sz="1400" b="1" dirty="0">
                <a:solidFill>
                  <a:srgbClr val="013F99"/>
                </a:solidFill>
                <a:latin typeface="Century Gothic" panose="020B0502020202020204" pitchFamily="34" charset="0"/>
                <a:cs typeface="Arial" panose="020B0604020202020204" pitchFamily="34" charset="0"/>
              </a:rPr>
              <a:t>de  Servicios de</a:t>
            </a:r>
            <a:r>
              <a:rPr sz="1400" b="1" spc="-55" dirty="0">
                <a:solidFill>
                  <a:srgbClr val="013F99"/>
                </a:solidFill>
                <a:latin typeface="Century Gothic" panose="020B0502020202020204" pitchFamily="34" charset="0"/>
                <a:cs typeface="Arial" panose="020B0604020202020204" pitchFamily="34" charset="0"/>
              </a:rPr>
              <a:t> </a:t>
            </a:r>
            <a:r>
              <a:rPr sz="1400" b="1" spc="-5" dirty="0">
                <a:solidFill>
                  <a:srgbClr val="013F99"/>
                </a:solidFill>
                <a:latin typeface="Century Gothic" panose="020B0502020202020204" pitchFamily="34" charset="0"/>
                <a:cs typeface="Arial" panose="020B0604020202020204" pitchFamily="34" charset="0"/>
              </a:rPr>
              <a:t>Información:</a:t>
            </a:r>
            <a:endParaRPr sz="1400" dirty="0">
              <a:solidFill>
                <a:srgbClr val="013F99"/>
              </a:solidFill>
              <a:latin typeface="Century Gothic" panose="020B0502020202020204" pitchFamily="34" charset="0"/>
              <a:cs typeface="Arial" panose="020B0604020202020204" pitchFamily="34" charset="0"/>
            </a:endParaRPr>
          </a:p>
          <a:p>
            <a:pPr marL="12700" marR="5080">
              <a:lnSpc>
                <a:spcPct val="100000"/>
              </a:lnSpc>
            </a:pPr>
            <a:r>
              <a:rPr sz="1400" spc="-5" dirty="0">
                <a:solidFill>
                  <a:srgbClr val="013F99"/>
                </a:solidFill>
                <a:latin typeface="Century Gothic" panose="020B0502020202020204" pitchFamily="34" charset="0"/>
                <a:cs typeface="Arial" panose="020B0604020202020204" pitchFamily="34" charset="0"/>
              </a:rPr>
              <a:t>Se ocupa del </a:t>
            </a:r>
            <a:r>
              <a:rPr sz="1400" spc="-10" dirty="0">
                <a:solidFill>
                  <a:srgbClr val="013F99"/>
                </a:solidFill>
                <a:latin typeface="Century Gothic" panose="020B0502020202020204" pitchFamily="34" charset="0"/>
                <a:cs typeface="Arial" panose="020B0604020202020204" pitchFamily="34" charset="0"/>
              </a:rPr>
              <a:t>diseño, desarrollo </a:t>
            </a:r>
            <a:r>
              <a:rPr sz="1400" dirty="0">
                <a:solidFill>
                  <a:srgbClr val="013F99"/>
                </a:solidFill>
                <a:latin typeface="Century Gothic" panose="020B0502020202020204" pitchFamily="34" charset="0"/>
                <a:cs typeface="Arial" panose="020B0604020202020204" pitchFamily="34" charset="0"/>
              </a:rPr>
              <a:t>e </a:t>
            </a:r>
            <a:r>
              <a:rPr sz="1400" spc="-5" dirty="0">
                <a:solidFill>
                  <a:srgbClr val="013F99"/>
                </a:solidFill>
                <a:latin typeface="Century Gothic" panose="020B0502020202020204" pitchFamily="34" charset="0"/>
                <a:cs typeface="Arial" panose="020B0604020202020204" pitchFamily="34" charset="0"/>
              </a:rPr>
              <a:t>implantación de </a:t>
            </a:r>
            <a:r>
              <a:rPr sz="1400" dirty="0">
                <a:solidFill>
                  <a:srgbClr val="013F99"/>
                </a:solidFill>
                <a:latin typeface="Century Gothic" panose="020B0502020202020204" pitchFamily="34" charset="0"/>
                <a:cs typeface="Arial" panose="020B0604020202020204" pitchFamily="34" charset="0"/>
              </a:rPr>
              <a:t>la </a:t>
            </a:r>
            <a:r>
              <a:rPr sz="1400" spc="-10" dirty="0">
                <a:solidFill>
                  <a:srgbClr val="013F99"/>
                </a:solidFill>
                <a:latin typeface="Century Gothic" panose="020B0502020202020204" pitchFamily="34" charset="0"/>
                <a:cs typeface="Arial" panose="020B0604020202020204" pitchFamily="34" charset="0"/>
              </a:rPr>
              <a:t>gestión </a:t>
            </a:r>
            <a:r>
              <a:rPr sz="1400" dirty="0">
                <a:solidFill>
                  <a:srgbClr val="013F99"/>
                </a:solidFill>
                <a:latin typeface="Century Gothic" panose="020B0502020202020204" pitchFamily="34" charset="0"/>
                <a:cs typeface="Arial" panose="020B0604020202020204" pitchFamily="34" charset="0"/>
              </a:rPr>
              <a:t>de </a:t>
            </a:r>
            <a:r>
              <a:rPr sz="1400" spc="-5" dirty="0">
                <a:solidFill>
                  <a:srgbClr val="013F99"/>
                </a:solidFill>
                <a:latin typeface="Century Gothic" panose="020B0502020202020204" pitchFamily="34" charset="0"/>
                <a:cs typeface="Arial" panose="020B0604020202020204" pitchFamily="34" charset="0"/>
              </a:rPr>
              <a:t>servicios </a:t>
            </a:r>
            <a:r>
              <a:rPr sz="1400" dirty="0">
                <a:solidFill>
                  <a:srgbClr val="013F99"/>
                </a:solidFill>
                <a:latin typeface="Century Gothic" panose="020B0502020202020204" pitchFamily="34" charset="0"/>
                <a:cs typeface="Arial" panose="020B0604020202020204" pitchFamily="34" charset="0"/>
              </a:rPr>
              <a:t>de </a:t>
            </a:r>
            <a:r>
              <a:rPr sz="1400" spc="-5" dirty="0">
                <a:solidFill>
                  <a:srgbClr val="013F99"/>
                </a:solidFill>
                <a:latin typeface="Century Gothic" panose="020B0502020202020204" pitchFamily="34" charset="0"/>
                <a:cs typeface="Arial" panose="020B0604020202020204" pitchFamily="34" charset="0"/>
              </a:rPr>
              <a:t>TI </a:t>
            </a:r>
            <a:r>
              <a:rPr sz="1400" spc="-10" dirty="0">
                <a:solidFill>
                  <a:srgbClr val="013F99"/>
                </a:solidFill>
                <a:latin typeface="Century Gothic" panose="020B0502020202020204" pitchFamily="34" charset="0"/>
                <a:cs typeface="Arial" panose="020B0604020202020204" pitchFamily="34" charset="0"/>
              </a:rPr>
              <a:t>como  </a:t>
            </a:r>
            <a:r>
              <a:rPr sz="1400" spc="-5" dirty="0">
                <a:solidFill>
                  <a:srgbClr val="013F99"/>
                </a:solidFill>
                <a:latin typeface="Century Gothic" panose="020B0502020202020204" pitchFamily="34" charset="0"/>
                <a:cs typeface="Arial" panose="020B0604020202020204" pitchFamily="34" charset="0"/>
              </a:rPr>
              <a:t>activo </a:t>
            </a:r>
            <a:r>
              <a:rPr sz="1400" spc="-15" dirty="0">
                <a:solidFill>
                  <a:srgbClr val="013F99"/>
                </a:solidFill>
                <a:latin typeface="Century Gothic" panose="020B0502020202020204" pitchFamily="34" charset="0"/>
                <a:cs typeface="Arial" panose="020B0604020202020204" pitchFamily="34" charset="0"/>
              </a:rPr>
              <a:t>estratégico para </a:t>
            </a:r>
            <a:r>
              <a:rPr sz="1400" spc="-5" dirty="0">
                <a:solidFill>
                  <a:srgbClr val="013F99"/>
                </a:solidFill>
                <a:latin typeface="Century Gothic" panose="020B0502020202020204" pitchFamily="34" charset="0"/>
                <a:cs typeface="Arial" panose="020B0604020202020204" pitchFamily="34" charset="0"/>
              </a:rPr>
              <a:t>la </a:t>
            </a:r>
            <a:r>
              <a:rPr sz="1400" spc="-10" dirty="0">
                <a:solidFill>
                  <a:srgbClr val="013F99"/>
                </a:solidFill>
                <a:latin typeface="Century Gothic" panose="020B0502020202020204" pitchFamily="34" charset="0"/>
                <a:cs typeface="Arial" panose="020B0604020202020204" pitchFamily="34" charset="0"/>
              </a:rPr>
              <a:t>organización. </a:t>
            </a:r>
            <a:r>
              <a:rPr sz="1400" spc="-5" dirty="0">
                <a:solidFill>
                  <a:srgbClr val="013F99"/>
                </a:solidFill>
                <a:latin typeface="Century Gothic" panose="020B0502020202020204" pitchFamily="34" charset="0"/>
                <a:cs typeface="Arial" panose="020B0604020202020204" pitchFamily="34" charset="0"/>
              </a:rPr>
              <a:t>La </a:t>
            </a:r>
            <a:r>
              <a:rPr sz="1400" spc="-10" dirty="0">
                <a:solidFill>
                  <a:srgbClr val="013F99"/>
                </a:solidFill>
                <a:latin typeface="Century Gothic" panose="020B0502020202020204" pitchFamily="34" charset="0"/>
                <a:cs typeface="Arial" panose="020B0604020202020204" pitchFamily="34" charset="0"/>
              </a:rPr>
              <a:t>fase </a:t>
            </a:r>
            <a:r>
              <a:rPr sz="1400" spc="-5" dirty="0">
                <a:solidFill>
                  <a:srgbClr val="013F99"/>
                </a:solidFill>
                <a:latin typeface="Century Gothic" panose="020B0502020202020204" pitchFamily="34" charset="0"/>
                <a:cs typeface="Arial" panose="020B0604020202020204" pitchFamily="34" charset="0"/>
              </a:rPr>
              <a:t>de la </a:t>
            </a:r>
            <a:r>
              <a:rPr sz="1400" spc="-15" dirty="0">
                <a:solidFill>
                  <a:srgbClr val="013F99"/>
                </a:solidFill>
                <a:latin typeface="Century Gothic" panose="020B0502020202020204" pitchFamily="34" charset="0"/>
                <a:cs typeface="Arial" panose="020B0604020202020204" pitchFamily="34" charset="0"/>
              </a:rPr>
              <a:t>estrategia </a:t>
            </a:r>
            <a:r>
              <a:rPr sz="1400" dirty="0">
                <a:solidFill>
                  <a:srgbClr val="013F99"/>
                </a:solidFill>
                <a:latin typeface="Century Gothic" panose="020B0502020202020204" pitchFamily="34" charset="0"/>
                <a:cs typeface="Arial" panose="020B0604020202020204" pitchFamily="34" charset="0"/>
              </a:rPr>
              <a:t>de </a:t>
            </a:r>
            <a:r>
              <a:rPr sz="1400" spc="-5" dirty="0">
                <a:solidFill>
                  <a:srgbClr val="013F99"/>
                </a:solidFill>
                <a:latin typeface="Century Gothic" panose="020B0502020202020204" pitchFamily="34" charset="0"/>
                <a:cs typeface="Arial" panose="020B0604020202020204" pitchFamily="34" charset="0"/>
              </a:rPr>
              <a:t>servicios </a:t>
            </a:r>
            <a:r>
              <a:rPr sz="1400" spc="-10" dirty="0">
                <a:solidFill>
                  <a:srgbClr val="013F99"/>
                </a:solidFill>
                <a:latin typeface="Century Gothic" panose="020B0502020202020204" pitchFamily="34" charset="0"/>
                <a:cs typeface="Arial" panose="020B0604020202020204" pitchFamily="34" charset="0"/>
              </a:rPr>
              <a:t>comprende  </a:t>
            </a:r>
            <a:r>
              <a:rPr sz="1400" spc="-5" dirty="0">
                <a:solidFill>
                  <a:srgbClr val="013F99"/>
                </a:solidFill>
                <a:latin typeface="Century Gothic" panose="020B0502020202020204" pitchFamily="34" charset="0"/>
                <a:cs typeface="Arial" panose="020B0604020202020204" pitchFamily="34" charset="0"/>
              </a:rPr>
              <a:t>los </a:t>
            </a:r>
            <a:r>
              <a:rPr sz="1400" spc="-10" dirty="0">
                <a:solidFill>
                  <a:srgbClr val="013F99"/>
                </a:solidFill>
                <a:latin typeface="Century Gothic" panose="020B0502020202020204" pitchFamily="34" charset="0"/>
                <a:cs typeface="Arial" panose="020B0604020202020204" pitchFamily="34" charset="0"/>
              </a:rPr>
              <a:t>siguientes</a:t>
            </a:r>
            <a:r>
              <a:rPr sz="1400" spc="-5"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procesos:</a:t>
            </a:r>
            <a:endParaRPr sz="1400" dirty="0">
              <a:solidFill>
                <a:srgbClr val="013F99"/>
              </a:solidFill>
              <a:latin typeface="Century Gothic" panose="020B0502020202020204" pitchFamily="34" charset="0"/>
              <a:cs typeface="Arial" panose="020B0604020202020204" pitchFamily="34" charset="0"/>
            </a:endParaRPr>
          </a:p>
          <a:p>
            <a:pPr>
              <a:lnSpc>
                <a:spcPct val="100000"/>
              </a:lnSpc>
              <a:spcBef>
                <a:spcPts val="25"/>
              </a:spcBef>
            </a:pP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 </a:t>
            </a:r>
            <a:r>
              <a:rPr sz="1400" dirty="0">
                <a:solidFill>
                  <a:srgbClr val="013F99"/>
                </a:solidFill>
                <a:latin typeface="Century Gothic" panose="020B0502020202020204" pitchFamily="34" charset="0"/>
                <a:cs typeface="Arial" panose="020B0604020202020204" pitchFamily="34" charset="0"/>
              </a:rPr>
              <a:t>la </a:t>
            </a:r>
            <a:r>
              <a:rPr sz="1400" spc="-15" dirty="0">
                <a:solidFill>
                  <a:srgbClr val="013F99"/>
                </a:solidFill>
                <a:latin typeface="Century Gothic" panose="020B0502020202020204" pitchFamily="34" charset="0"/>
                <a:cs typeface="Arial" panose="020B0604020202020204" pitchFamily="34" charset="0"/>
              </a:rPr>
              <a:t>cartera </a:t>
            </a:r>
            <a:r>
              <a:rPr sz="1400" spc="-5" dirty="0">
                <a:solidFill>
                  <a:srgbClr val="013F99"/>
                </a:solidFill>
                <a:latin typeface="Century Gothic" panose="020B0502020202020204" pitchFamily="34" charset="0"/>
                <a:cs typeface="Arial" panose="020B0604020202020204" pitchFamily="34" charset="0"/>
              </a:rPr>
              <a:t>de</a:t>
            </a:r>
            <a:r>
              <a:rPr sz="1400" spc="6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servicios</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a:t>
            </a:r>
            <a:r>
              <a:rPr sz="1400" spc="-10" dirty="0">
                <a:solidFill>
                  <a:srgbClr val="013F99"/>
                </a:solidFill>
                <a:latin typeface="Century Gothic" panose="020B0502020202020204" pitchFamily="34" charset="0"/>
                <a:cs typeface="Arial" panose="020B0604020202020204" pitchFamily="34" charset="0"/>
              </a:rPr>
              <a:t>financiera </a:t>
            </a:r>
            <a:r>
              <a:rPr sz="1400" spc="-5" dirty="0">
                <a:solidFill>
                  <a:srgbClr val="013F99"/>
                </a:solidFill>
                <a:latin typeface="Century Gothic" panose="020B0502020202020204" pitchFamily="34" charset="0"/>
                <a:cs typeface="Arial" panose="020B0604020202020204" pitchFamily="34" charset="0"/>
              </a:rPr>
              <a:t>de</a:t>
            </a:r>
            <a:r>
              <a:rPr sz="1400" spc="-1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TI</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 </a:t>
            </a:r>
            <a:r>
              <a:rPr sz="1400" dirty="0">
                <a:solidFill>
                  <a:srgbClr val="013F99"/>
                </a:solidFill>
                <a:latin typeface="Century Gothic" panose="020B0502020202020204" pitchFamily="34" charset="0"/>
                <a:cs typeface="Arial" panose="020B0604020202020204" pitchFamily="34" charset="0"/>
              </a:rPr>
              <a:t>la</a:t>
            </a:r>
            <a:r>
              <a:rPr sz="1400" spc="-3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demanda.</a:t>
            </a:r>
            <a:endParaRPr sz="1400" dirty="0">
              <a:solidFill>
                <a:srgbClr val="013F99"/>
              </a:solidFill>
              <a:latin typeface="Century Gothic" panose="020B0502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15F775FB-B1E9-ED92-94CC-3E5F30FD905E}"/>
              </a:ext>
            </a:extLst>
          </p:cNvPr>
          <p:cNvSpPr txBox="1">
            <a:spLocks noGrp="1"/>
          </p:cNvSpPr>
          <p:nvPr>
            <p:ph type="title"/>
          </p:nvPr>
        </p:nvSpPr>
        <p:spPr>
          <a:xfrm>
            <a:off x="3028950" y="1050702"/>
            <a:ext cx="2477770" cy="228909"/>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013F99"/>
                </a:solidFill>
                <a:latin typeface="Century Gothic" panose="020B0502020202020204" pitchFamily="34" charset="0"/>
                <a:cs typeface="Arial" panose="020B0604020202020204" pitchFamily="34" charset="0"/>
              </a:rPr>
              <a:t>Fases </a:t>
            </a:r>
            <a:r>
              <a:rPr sz="1400" dirty="0">
                <a:solidFill>
                  <a:srgbClr val="013F99"/>
                </a:solidFill>
                <a:latin typeface="Century Gothic" panose="020B0502020202020204" pitchFamily="34" charset="0"/>
                <a:cs typeface="Arial" panose="020B0604020202020204" pitchFamily="34" charset="0"/>
              </a:rPr>
              <a:t>y </a:t>
            </a:r>
            <a:r>
              <a:rPr sz="1400" spc="-5" dirty="0">
                <a:solidFill>
                  <a:srgbClr val="013F99"/>
                </a:solidFill>
                <a:latin typeface="Century Gothic" panose="020B0502020202020204" pitchFamily="34" charset="0"/>
                <a:cs typeface="Arial" panose="020B0604020202020204" pitchFamily="34" charset="0"/>
              </a:rPr>
              <a:t>Procesos </a:t>
            </a:r>
            <a:r>
              <a:rPr sz="1400" dirty="0">
                <a:solidFill>
                  <a:srgbClr val="013F99"/>
                </a:solidFill>
                <a:latin typeface="Century Gothic" panose="020B0502020202020204" pitchFamily="34" charset="0"/>
                <a:cs typeface="Arial" panose="020B0604020202020204" pitchFamily="34" charset="0"/>
              </a:rPr>
              <a:t>-</a:t>
            </a:r>
            <a:r>
              <a:rPr sz="1400" spc="-90" dirty="0">
                <a:solidFill>
                  <a:srgbClr val="013F99"/>
                </a:solidFill>
                <a:latin typeface="Century Gothic" panose="020B0502020202020204" pitchFamily="34" charset="0"/>
                <a:cs typeface="Arial" panose="020B0604020202020204" pitchFamily="34" charset="0"/>
              </a:rPr>
              <a:t> </a:t>
            </a:r>
            <a:r>
              <a:rPr sz="1400" dirty="0">
                <a:solidFill>
                  <a:srgbClr val="013F99"/>
                </a:solidFill>
                <a:latin typeface="Century Gothic" panose="020B0502020202020204" pitchFamily="34" charset="0"/>
                <a:cs typeface="Arial" panose="020B0604020202020204" pitchFamily="34" charset="0"/>
              </a:rPr>
              <a:t>1</a:t>
            </a:r>
          </a:p>
        </p:txBody>
      </p:sp>
    </p:spTree>
    <p:extLst>
      <p:ext uri="{BB962C8B-B14F-4D97-AF65-F5344CB8AC3E}">
        <p14:creationId xmlns:p14="http://schemas.microsoft.com/office/powerpoint/2010/main" val="179252483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3">
            <a:extLst>
              <a:ext uri="{FF2B5EF4-FFF2-40B4-BE49-F238E27FC236}">
                <a16:creationId xmlns:a16="http://schemas.microsoft.com/office/drawing/2014/main" id="{A9BE2F79-BC73-B17C-4C72-3E284D15D812}"/>
              </a:ext>
            </a:extLst>
          </p:cNvPr>
          <p:cNvSpPr txBox="1"/>
          <p:nvPr/>
        </p:nvSpPr>
        <p:spPr>
          <a:xfrm>
            <a:off x="496011" y="1934971"/>
            <a:ext cx="7990840" cy="2813591"/>
          </a:xfrm>
          <a:prstGeom prst="rect">
            <a:avLst/>
          </a:prstGeom>
        </p:spPr>
        <p:txBody>
          <a:bodyPr vert="horz" wrap="square" lIns="0" tIns="12700" rIns="0" bIns="0" rtlCol="0">
            <a:spAutoFit/>
          </a:bodyPr>
          <a:lstStyle/>
          <a:p>
            <a:pPr marL="12700" marR="648335">
              <a:lnSpc>
                <a:spcPct val="100000"/>
              </a:lnSpc>
              <a:spcBef>
                <a:spcPts val="100"/>
              </a:spcBef>
            </a:pPr>
            <a:r>
              <a:rPr sz="1400" b="1" spc="-10" dirty="0">
                <a:solidFill>
                  <a:srgbClr val="013F99"/>
                </a:solidFill>
                <a:latin typeface="Century Gothic" panose="020B0502020202020204" pitchFamily="34" charset="0"/>
                <a:cs typeface="Arial" panose="020B0604020202020204" pitchFamily="34" charset="0"/>
              </a:rPr>
              <a:t>Fase-2 </a:t>
            </a:r>
            <a:r>
              <a:rPr sz="1400" b="1" dirty="0">
                <a:solidFill>
                  <a:srgbClr val="013F99"/>
                </a:solidFill>
                <a:latin typeface="Century Gothic" panose="020B0502020202020204" pitchFamily="34" charset="0"/>
                <a:cs typeface="Arial" panose="020B0604020202020204" pitchFamily="34" charset="0"/>
              </a:rPr>
              <a:t>del </a:t>
            </a:r>
            <a:r>
              <a:rPr sz="1400" b="1" spc="-5" dirty="0">
                <a:solidFill>
                  <a:srgbClr val="013F99"/>
                </a:solidFill>
                <a:latin typeface="Century Gothic" panose="020B0502020202020204" pitchFamily="34" charset="0"/>
                <a:cs typeface="Arial" panose="020B0604020202020204" pitchFamily="34" charset="0"/>
              </a:rPr>
              <a:t>Ciclo </a:t>
            </a:r>
            <a:r>
              <a:rPr sz="1400" b="1" dirty="0">
                <a:solidFill>
                  <a:srgbClr val="013F99"/>
                </a:solidFill>
                <a:latin typeface="Century Gothic" panose="020B0502020202020204" pitchFamily="34" charset="0"/>
                <a:cs typeface="Arial" panose="020B0604020202020204" pitchFamily="34" charset="0"/>
              </a:rPr>
              <a:t>de </a:t>
            </a:r>
            <a:r>
              <a:rPr sz="1400" b="1" spc="-5" dirty="0">
                <a:solidFill>
                  <a:srgbClr val="013F99"/>
                </a:solidFill>
                <a:latin typeface="Century Gothic" panose="020B0502020202020204" pitchFamily="34" charset="0"/>
                <a:cs typeface="Arial" panose="020B0604020202020204" pitchFamily="34" charset="0"/>
              </a:rPr>
              <a:t>Vida </a:t>
            </a:r>
            <a:r>
              <a:rPr sz="1400" b="1" dirty="0">
                <a:solidFill>
                  <a:srgbClr val="013F99"/>
                </a:solidFill>
                <a:latin typeface="Century Gothic" panose="020B0502020202020204" pitchFamily="34" charset="0"/>
                <a:cs typeface="Arial" panose="020B0604020202020204" pitchFamily="34" charset="0"/>
              </a:rPr>
              <a:t>del Servicio de </a:t>
            </a:r>
            <a:r>
              <a:rPr sz="1400" b="1" spc="-5" dirty="0">
                <a:solidFill>
                  <a:srgbClr val="013F99"/>
                </a:solidFill>
                <a:latin typeface="Century Gothic" panose="020B0502020202020204" pitchFamily="34" charset="0"/>
                <a:cs typeface="Arial" panose="020B0604020202020204" pitchFamily="34" charset="0"/>
              </a:rPr>
              <a:t>acuerdo con </a:t>
            </a:r>
            <a:r>
              <a:rPr sz="1400" b="1" spc="-15" dirty="0">
                <a:solidFill>
                  <a:srgbClr val="013F99"/>
                </a:solidFill>
                <a:latin typeface="Century Gothic" panose="020B0502020202020204" pitchFamily="34" charset="0"/>
                <a:cs typeface="Arial" panose="020B0604020202020204" pitchFamily="34" charset="0"/>
              </a:rPr>
              <a:t>ITILv3 </a:t>
            </a:r>
            <a:r>
              <a:rPr sz="1400" b="1" dirty="0">
                <a:solidFill>
                  <a:srgbClr val="013F99"/>
                </a:solidFill>
                <a:latin typeface="Century Gothic" panose="020B0502020202020204" pitchFamily="34" charset="0"/>
                <a:cs typeface="Arial" panose="020B0604020202020204" pitchFamily="34" charset="0"/>
              </a:rPr>
              <a:t>- </a:t>
            </a:r>
            <a:r>
              <a:rPr sz="1400" b="1" spc="-15" dirty="0">
                <a:solidFill>
                  <a:srgbClr val="013F99"/>
                </a:solidFill>
                <a:latin typeface="Century Gothic" panose="020B0502020202020204" pitchFamily="34" charset="0"/>
                <a:cs typeface="Arial" panose="020B0604020202020204" pitchFamily="34" charset="0"/>
              </a:rPr>
              <a:t>Fase </a:t>
            </a:r>
            <a:r>
              <a:rPr sz="1400" b="1" dirty="0">
                <a:solidFill>
                  <a:srgbClr val="013F99"/>
                </a:solidFill>
                <a:latin typeface="Century Gothic" panose="020B0502020202020204" pitchFamily="34" charset="0"/>
                <a:cs typeface="Arial" panose="020B0604020202020204" pitchFamily="34" charset="0"/>
              </a:rPr>
              <a:t>de Diseño</a:t>
            </a:r>
            <a:r>
              <a:rPr sz="1400" b="1" spc="-220" dirty="0">
                <a:solidFill>
                  <a:srgbClr val="013F99"/>
                </a:solidFill>
                <a:latin typeface="Century Gothic" panose="020B0502020202020204" pitchFamily="34" charset="0"/>
                <a:cs typeface="Arial" panose="020B0604020202020204" pitchFamily="34" charset="0"/>
              </a:rPr>
              <a:t> </a:t>
            </a:r>
            <a:r>
              <a:rPr sz="1400" b="1" dirty="0">
                <a:solidFill>
                  <a:srgbClr val="013F99"/>
                </a:solidFill>
                <a:latin typeface="Century Gothic" panose="020B0502020202020204" pitchFamily="34" charset="0"/>
                <a:cs typeface="Arial" panose="020B0604020202020204" pitchFamily="34" charset="0"/>
              </a:rPr>
              <a:t>de  Servicios de</a:t>
            </a:r>
            <a:r>
              <a:rPr sz="1400" b="1" spc="-55" dirty="0">
                <a:solidFill>
                  <a:srgbClr val="013F99"/>
                </a:solidFill>
                <a:latin typeface="Century Gothic" panose="020B0502020202020204" pitchFamily="34" charset="0"/>
                <a:cs typeface="Arial" panose="020B0604020202020204" pitchFamily="34" charset="0"/>
              </a:rPr>
              <a:t> </a:t>
            </a:r>
            <a:r>
              <a:rPr sz="1400" b="1" spc="-5" dirty="0">
                <a:solidFill>
                  <a:srgbClr val="013F99"/>
                </a:solidFill>
                <a:latin typeface="Century Gothic" panose="020B0502020202020204" pitchFamily="34" charset="0"/>
                <a:cs typeface="Arial" panose="020B0604020202020204" pitchFamily="34" charset="0"/>
              </a:rPr>
              <a:t>Información:</a:t>
            </a:r>
            <a:endParaRPr sz="1400" dirty="0">
              <a:solidFill>
                <a:srgbClr val="013F99"/>
              </a:solidFill>
              <a:latin typeface="Century Gothic" panose="020B0502020202020204" pitchFamily="34" charset="0"/>
              <a:cs typeface="Arial" panose="020B0604020202020204" pitchFamily="34" charset="0"/>
            </a:endParaRPr>
          </a:p>
          <a:p>
            <a:pPr marL="12700" marR="5080">
              <a:lnSpc>
                <a:spcPct val="100000"/>
              </a:lnSpc>
            </a:pPr>
            <a:r>
              <a:rPr sz="1400" spc="-5" dirty="0">
                <a:solidFill>
                  <a:srgbClr val="013F99"/>
                </a:solidFill>
                <a:latin typeface="Century Gothic" panose="020B0502020202020204" pitchFamily="34" charset="0"/>
                <a:cs typeface="Arial" panose="020B0604020202020204" pitchFamily="34" charset="0"/>
              </a:rPr>
              <a:t>En </a:t>
            </a:r>
            <a:r>
              <a:rPr sz="1400" spc="-15" dirty="0">
                <a:solidFill>
                  <a:srgbClr val="013F99"/>
                </a:solidFill>
                <a:latin typeface="Century Gothic" panose="020B0502020202020204" pitchFamily="34" charset="0"/>
                <a:cs typeface="Arial" panose="020B0604020202020204" pitchFamily="34" charset="0"/>
              </a:rPr>
              <a:t>esta </a:t>
            </a:r>
            <a:r>
              <a:rPr sz="1400" spc="-10" dirty="0">
                <a:solidFill>
                  <a:srgbClr val="013F99"/>
                </a:solidFill>
                <a:latin typeface="Century Gothic" panose="020B0502020202020204" pitchFamily="34" charset="0"/>
                <a:cs typeface="Arial" panose="020B0604020202020204" pitchFamily="34" charset="0"/>
              </a:rPr>
              <a:t>fase </a:t>
            </a:r>
            <a:r>
              <a:rPr sz="1400" spc="-5" dirty="0">
                <a:solidFill>
                  <a:srgbClr val="013F99"/>
                </a:solidFill>
                <a:latin typeface="Century Gothic" panose="020B0502020202020204" pitchFamily="34" charset="0"/>
                <a:cs typeface="Arial" panose="020B0604020202020204" pitchFamily="34" charset="0"/>
              </a:rPr>
              <a:t>se </a:t>
            </a:r>
            <a:r>
              <a:rPr sz="1400" spc="-10" dirty="0">
                <a:solidFill>
                  <a:srgbClr val="013F99"/>
                </a:solidFill>
                <a:latin typeface="Century Gothic" panose="020B0502020202020204" pitchFamily="34" charset="0"/>
                <a:cs typeface="Arial" panose="020B0604020202020204" pitchFamily="34" charset="0"/>
              </a:rPr>
              <a:t>realiza </a:t>
            </a:r>
            <a:r>
              <a:rPr sz="1400" dirty="0">
                <a:solidFill>
                  <a:srgbClr val="013F99"/>
                </a:solidFill>
                <a:latin typeface="Century Gothic" panose="020B0502020202020204" pitchFamily="34" charset="0"/>
                <a:cs typeface="Arial" panose="020B0604020202020204" pitchFamily="34" charset="0"/>
              </a:rPr>
              <a:t>el </a:t>
            </a:r>
            <a:r>
              <a:rPr sz="1400" spc="-5" dirty="0">
                <a:solidFill>
                  <a:srgbClr val="013F99"/>
                </a:solidFill>
                <a:latin typeface="Century Gothic" panose="020B0502020202020204" pitchFamily="34" charset="0"/>
                <a:cs typeface="Arial" panose="020B0604020202020204" pitchFamily="34" charset="0"/>
              </a:rPr>
              <a:t>diseño </a:t>
            </a:r>
            <a:r>
              <a:rPr sz="1400" dirty="0">
                <a:solidFill>
                  <a:srgbClr val="013F99"/>
                </a:solidFill>
                <a:latin typeface="Century Gothic" panose="020B0502020202020204" pitchFamily="34" charset="0"/>
                <a:cs typeface="Arial" panose="020B0604020202020204" pitchFamily="34" charset="0"/>
              </a:rPr>
              <a:t>y </a:t>
            </a:r>
            <a:r>
              <a:rPr sz="1400" spc="-5" dirty="0">
                <a:solidFill>
                  <a:srgbClr val="013F99"/>
                </a:solidFill>
                <a:latin typeface="Century Gothic" panose="020B0502020202020204" pitchFamily="34" charset="0"/>
                <a:cs typeface="Arial" panose="020B0604020202020204" pitchFamily="34" charset="0"/>
              </a:rPr>
              <a:t>desarrollo de los servicios </a:t>
            </a:r>
            <a:r>
              <a:rPr sz="1400" dirty="0">
                <a:solidFill>
                  <a:srgbClr val="013F99"/>
                </a:solidFill>
                <a:latin typeface="Century Gothic" panose="020B0502020202020204" pitchFamily="34" charset="0"/>
                <a:cs typeface="Arial" panose="020B0604020202020204" pitchFamily="34" charset="0"/>
              </a:rPr>
              <a:t>y </a:t>
            </a:r>
            <a:r>
              <a:rPr sz="1400" spc="-5" dirty="0">
                <a:solidFill>
                  <a:srgbClr val="013F99"/>
                </a:solidFill>
                <a:latin typeface="Century Gothic" panose="020B0502020202020204" pitchFamily="34" charset="0"/>
                <a:cs typeface="Arial" panose="020B0604020202020204" pitchFamily="34" charset="0"/>
              </a:rPr>
              <a:t>de los </a:t>
            </a:r>
            <a:r>
              <a:rPr sz="1400" spc="-10" dirty="0">
                <a:solidFill>
                  <a:srgbClr val="013F99"/>
                </a:solidFill>
                <a:latin typeface="Century Gothic" panose="020B0502020202020204" pitchFamily="34" charset="0"/>
                <a:cs typeface="Arial" panose="020B0604020202020204" pitchFamily="34" charset="0"/>
              </a:rPr>
              <a:t>correspondientes  procesos </a:t>
            </a:r>
            <a:r>
              <a:rPr sz="1400" spc="-5" dirty="0">
                <a:solidFill>
                  <a:srgbClr val="013F99"/>
                </a:solidFill>
                <a:latin typeface="Century Gothic" panose="020B0502020202020204" pitchFamily="34" charset="0"/>
                <a:cs typeface="Arial" panose="020B0604020202020204" pitchFamily="34" charset="0"/>
              </a:rPr>
              <a:t>necesarios </a:t>
            </a:r>
            <a:r>
              <a:rPr sz="1400" spc="-10" dirty="0">
                <a:solidFill>
                  <a:srgbClr val="013F99"/>
                </a:solidFill>
                <a:latin typeface="Century Gothic" panose="020B0502020202020204" pitchFamily="34" charset="0"/>
                <a:cs typeface="Arial" panose="020B0604020202020204" pitchFamily="34" charset="0"/>
              </a:rPr>
              <a:t>para apoyar </a:t>
            </a:r>
            <a:r>
              <a:rPr sz="1400" spc="-5" dirty="0">
                <a:solidFill>
                  <a:srgbClr val="013F99"/>
                </a:solidFill>
                <a:latin typeface="Century Gothic" panose="020B0502020202020204" pitchFamily="34" charset="0"/>
                <a:cs typeface="Arial" panose="020B0604020202020204" pitchFamily="34" charset="0"/>
              </a:rPr>
              <a:t>dichos servicios. </a:t>
            </a:r>
            <a:r>
              <a:rPr sz="1400" spc="-15" dirty="0">
                <a:solidFill>
                  <a:srgbClr val="013F99"/>
                </a:solidFill>
                <a:latin typeface="Century Gothic" panose="020B0502020202020204" pitchFamily="34" charset="0"/>
                <a:cs typeface="Arial" panose="020B0604020202020204" pitchFamily="34" charset="0"/>
              </a:rPr>
              <a:t>Entre </a:t>
            </a:r>
            <a:r>
              <a:rPr sz="1400" dirty="0">
                <a:solidFill>
                  <a:srgbClr val="013F99"/>
                </a:solidFill>
                <a:latin typeface="Century Gothic" panose="020B0502020202020204" pitchFamily="34" charset="0"/>
                <a:cs typeface="Arial" panose="020B0604020202020204" pitchFamily="34" charset="0"/>
              </a:rPr>
              <a:t>los </a:t>
            </a:r>
            <a:r>
              <a:rPr sz="1400" spc="-10" dirty="0">
                <a:solidFill>
                  <a:srgbClr val="013F99"/>
                </a:solidFill>
                <a:latin typeface="Century Gothic" panose="020B0502020202020204" pitchFamily="34" charset="0"/>
                <a:cs typeface="Arial" panose="020B0604020202020204" pitchFamily="34" charset="0"/>
              </a:rPr>
              <a:t>procesos </a:t>
            </a:r>
            <a:r>
              <a:rPr sz="1400" dirty="0">
                <a:solidFill>
                  <a:srgbClr val="013F99"/>
                </a:solidFill>
                <a:latin typeface="Century Gothic" panose="020B0502020202020204" pitchFamily="34" charset="0"/>
                <a:cs typeface="Arial" panose="020B0604020202020204" pitchFamily="34" charset="0"/>
              </a:rPr>
              <a:t>del </a:t>
            </a:r>
            <a:r>
              <a:rPr sz="1400" spc="-5" dirty="0">
                <a:solidFill>
                  <a:srgbClr val="013F99"/>
                </a:solidFill>
                <a:latin typeface="Century Gothic" panose="020B0502020202020204" pitchFamily="34" charset="0"/>
                <a:cs typeface="Arial" panose="020B0604020202020204" pitchFamily="34" charset="0"/>
              </a:rPr>
              <a:t>diseño de  servicios</a:t>
            </a:r>
            <a:r>
              <a:rPr sz="1400" spc="5"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figuran:</a:t>
            </a:r>
            <a:endParaRPr sz="1400" dirty="0">
              <a:solidFill>
                <a:srgbClr val="013F99"/>
              </a:solidFill>
              <a:latin typeface="Century Gothic" panose="020B0502020202020204" pitchFamily="34" charset="0"/>
              <a:cs typeface="Arial" panose="020B0604020202020204" pitchFamily="34" charset="0"/>
            </a:endParaRPr>
          </a:p>
          <a:p>
            <a:pPr>
              <a:lnSpc>
                <a:spcPct val="100000"/>
              </a:lnSpc>
              <a:spcBef>
                <a:spcPts val="25"/>
              </a:spcBef>
            </a:pP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del </a:t>
            </a:r>
            <a:r>
              <a:rPr sz="1400" spc="-10" dirty="0">
                <a:solidFill>
                  <a:srgbClr val="013F99"/>
                </a:solidFill>
                <a:latin typeface="Century Gothic" panose="020B0502020202020204" pitchFamily="34" charset="0"/>
                <a:cs typeface="Arial" panose="020B0604020202020204" pitchFamily="34" charset="0"/>
              </a:rPr>
              <a:t>catálogo </a:t>
            </a:r>
            <a:r>
              <a:rPr sz="1400" spc="-5" dirty="0">
                <a:solidFill>
                  <a:srgbClr val="013F99"/>
                </a:solidFill>
                <a:latin typeface="Century Gothic" panose="020B0502020202020204" pitchFamily="34" charset="0"/>
                <a:cs typeface="Arial" panose="020B0604020202020204" pitchFamily="34" charset="0"/>
              </a:rPr>
              <a:t>de</a:t>
            </a:r>
            <a:r>
              <a:rPr sz="1400" spc="5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servicios</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 los niveles de</a:t>
            </a:r>
            <a:r>
              <a:rPr sz="1400" spc="6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servicio</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 </a:t>
            </a:r>
            <a:r>
              <a:rPr sz="1400" dirty="0">
                <a:solidFill>
                  <a:srgbClr val="013F99"/>
                </a:solidFill>
                <a:latin typeface="Century Gothic" panose="020B0502020202020204" pitchFamily="34" charset="0"/>
                <a:cs typeface="Arial" panose="020B0604020202020204" pitchFamily="34" charset="0"/>
              </a:rPr>
              <a:t>la</a:t>
            </a:r>
            <a:r>
              <a:rPr sz="1400" spc="3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disponibilidad</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 </a:t>
            </a:r>
            <a:r>
              <a:rPr sz="1400" dirty="0">
                <a:solidFill>
                  <a:srgbClr val="013F99"/>
                </a:solidFill>
                <a:latin typeface="Century Gothic" panose="020B0502020202020204" pitchFamily="34" charset="0"/>
                <a:cs typeface="Arial" panose="020B0604020202020204" pitchFamily="34" charset="0"/>
              </a:rPr>
              <a:t>la</a:t>
            </a:r>
            <a:r>
              <a:rPr sz="1400" spc="2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capacidad</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 </a:t>
            </a:r>
            <a:r>
              <a:rPr sz="1400" dirty="0">
                <a:solidFill>
                  <a:srgbClr val="013F99"/>
                </a:solidFill>
                <a:latin typeface="Century Gothic" panose="020B0502020202020204" pitchFamily="34" charset="0"/>
                <a:cs typeface="Arial" panose="020B0604020202020204" pitchFamily="34" charset="0"/>
              </a:rPr>
              <a:t>la </a:t>
            </a:r>
            <a:r>
              <a:rPr sz="1400" spc="-10" dirty="0">
                <a:solidFill>
                  <a:srgbClr val="013F99"/>
                </a:solidFill>
                <a:latin typeface="Century Gothic" panose="020B0502020202020204" pitchFamily="34" charset="0"/>
                <a:cs typeface="Arial" panose="020B0604020202020204" pitchFamily="34" charset="0"/>
              </a:rPr>
              <a:t>continuidad </a:t>
            </a:r>
            <a:r>
              <a:rPr sz="1400" spc="-5" dirty="0">
                <a:solidFill>
                  <a:srgbClr val="013F99"/>
                </a:solidFill>
                <a:latin typeface="Century Gothic" panose="020B0502020202020204" pitchFamily="34" charset="0"/>
                <a:cs typeface="Arial" panose="020B0604020202020204" pitchFamily="34" charset="0"/>
              </a:rPr>
              <a:t>de los servicios de</a:t>
            </a:r>
            <a:r>
              <a:rPr sz="1400" spc="14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TI</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 </a:t>
            </a:r>
            <a:r>
              <a:rPr sz="1400" dirty="0">
                <a:solidFill>
                  <a:srgbClr val="013F99"/>
                </a:solidFill>
                <a:latin typeface="Century Gothic" panose="020B0502020202020204" pitchFamily="34" charset="0"/>
                <a:cs typeface="Arial" panose="020B0604020202020204" pitchFamily="34" charset="0"/>
              </a:rPr>
              <a:t>la </a:t>
            </a:r>
            <a:r>
              <a:rPr sz="1400" spc="-5" dirty="0">
                <a:solidFill>
                  <a:srgbClr val="013F99"/>
                </a:solidFill>
                <a:latin typeface="Century Gothic" panose="020B0502020202020204" pitchFamily="34" charset="0"/>
                <a:cs typeface="Arial" panose="020B0604020202020204" pitchFamily="34" charset="0"/>
              </a:rPr>
              <a:t>seguridad de la</a:t>
            </a:r>
            <a:r>
              <a:rPr sz="1400" spc="75"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información</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a:t>
            </a:r>
            <a:r>
              <a:rPr sz="1400" spc="15"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proveedores.</a:t>
            </a:r>
            <a:endParaRPr sz="1400" dirty="0">
              <a:solidFill>
                <a:srgbClr val="013F99"/>
              </a:solidFill>
              <a:latin typeface="Century Gothic" panose="020B0502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F2BD9972-441C-A3DC-094B-EF6ABE38ABB2}"/>
              </a:ext>
            </a:extLst>
          </p:cNvPr>
          <p:cNvSpPr txBox="1">
            <a:spLocks noGrp="1"/>
          </p:cNvSpPr>
          <p:nvPr>
            <p:ph type="title"/>
          </p:nvPr>
        </p:nvSpPr>
        <p:spPr>
          <a:xfrm>
            <a:off x="1790065" y="794445"/>
            <a:ext cx="2477770" cy="228909"/>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013F99"/>
                </a:solidFill>
                <a:latin typeface="Century Gothic" panose="020B0502020202020204" pitchFamily="34" charset="0"/>
                <a:cs typeface="Arial" panose="020B0604020202020204" pitchFamily="34" charset="0"/>
              </a:rPr>
              <a:t>Fases </a:t>
            </a:r>
            <a:r>
              <a:rPr sz="1400" dirty="0">
                <a:solidFill>
                  <a:srgbClr val="013F99"/>
                </a:solidFill>
                <a:latin typeface="Century Gothic" panose="020B0502020202020204" pitchFamily="34" charset="0"/>
                <a:cs typeface="Arial" panose="020B0604020202020204" pitchFamily="34" charset="0"/>
              </a:rPr>
              <a:t>y </a:t>
            </a:r>
            <a:r>
              <a:rPr sz="1400" spc="-5" dirty="0">
                <a:solidFill>
                  <a:srgbClr val="013F99"/>
                </a:solidFill>
                <a:latin typeface="Century Gothic" panose="020B0502020202020204" pitchFamily="34" charset="0"/>
                <a:cs typeface="Arial" panose="020B0604020202020204" pitchFamily="34" charset="0"/>
              </a:rPr>
              <a:t>Procesos </a:t>
            </a:r>
            <a:r>
              <a:rPr sz="1400" dirty="0">
                <a:solidFill>
                  <a:srgbClr val="013F99"/>
                </a:solidFill>
                <a:latin typeface="Century Gothic" panose="020B0502020202020204" pitchFamily="34" charset="0"/>
                <a:cs typeface="Arial" panose="020B0604020202020204" pitchFamily="34" charset="0"/>
              </a:rPr>
              <a:t>-</a:t>
            </a:r>
            <a:r>
              <a:rPr sz="1400" spc="-90" dirty="0">
                <a:solidFill>
                  <a:srgbClr val="013F99"/>
                </a:solidFill>
                <a:latin typeface="Century Gothic" panose="020B0502020202020204" pitchFamily="34" charset="0"/>
                <a:cs typeface="Arial" panose="020B0604020202020204" pitchFamily="34" charset="0"/>
              </a:rPr>
              <a:t> </a:t>
            </a:r>
            <a:r>
              <a:rPr sz="1400" dirty="0">
                <a:solidFill>
                  <a:srgbClr val="013F99"/>
                </a:solidFill>
                <a:latin typeface="Century Gothic" panose="020B0502020202020204" pitchFamily="34" charset="0"/>
                <a:cs typeface="Arial" panose="020B0604020202020204" pitchFamily="34" charset="0"/>
              </a:rPr>
              <a:t>2</a:t>
            </a:r>
          </a:p>
        </p:txBody>
      </p:sp>
    </p:spTree>
    <p:extLst>
      <p:ext uri="{BB962C8B-B14F-4D97-AF65-F5344CB8AC3E}">
        <p14:creationId xmlns:p14="http://schemas.microsoft.com/office/powerpoint/2010/main" val="2191090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3">
            <a:extLst>
              <a:ext uri="{FF2B5EF4-FFF2-40B4-BE49-F238E27FC236}">
                <a16:creationId xmlns:a16="http://schemas.microsoft.com/office/drawing/2014/main" id="{4B400CD0-A37B-CDCA-AD0A-CC444BE21ED6}"/>
              </a:ext>
            </a:extLst>
          </p:cNvPr>
          <p:cNvSpPr txBox="1"/>
          <p:nvPr/>
        </p:nvSpPr>
        <p:spPr>
          <a:xfrm>
            <a:off x="496011" y="1934971"/>
            <a:ext cx="7858759" cy="2598147"/>
          </a:xfrm>
          <a:prstGeom prst="rect">
            <a:avLst/>
          </a:prstGeom>
        </p:spPr>
        <p:txBody>
          <a:bodyPr vert="horz" wrap="square" lIns="0" tIns="12700" rIns="0" bIns="0" rtlCol="0">
            <a:spAutoFit/>
          </a:bodyPr>
          <a:lstStyle/>
          <a:p>
            <a:pPr marL="12700" marR="208279">
              <a:lnSpc>
                <a:spcPct val="100000"/>
              </a:lnSpc>
              <a:spcBef>
                <a:spcPts val="100"/>
              </a:spcBef>
            </a:pPr>
            <a:r>
              <a:rPr sz="1400" b="1" spc="-10" dirty="0">
                <a:solidFill>
                  <a:srgbClr val="013F99"/>
                </a:solidFill>
                <a:latin typeface="Century Gothic" panose="020B0502020202020204" pitchFamily="34" charset="0"/>
                <a:cs typeface="Arial" panose="020B0604020202020204" pitchFamily="34" charset="0"/>
              </a:rPr>
              <a:t>Fase-3 </a:t>
            </a:r>
            <a:r>
              <a:rPr sz="1400" b="1" dirty="0">
                <a:solidFill>
                  <a:srgbClr val="013F99"/>
                </a:solidFill>
                <a:latin typeface="Century Gothic" panose="020B0502020202020204" pitchFamily="34" charset="0"/>
                <a:cs typeface="Arial" panose="020B0604020202020204" pitchFamily="34" charset="0"/>
              </a:rPr>
              <a:t>del </a:t>
            </a:r>
            <a:r>
              <a:rPr sz="1400" b="1" spc="-5" dirty="0">
                <a:solidFill>
                  <a:srgbClr val="013F99"/>
                </a:solidFill>
                <a:latin typeface="Century Gothic" panose="020B0502020202020204" pitchFamily="34" charset="0"/>
                <a:cs typeface="Arial" panose="020B0604020202020204" pitchFamily="34" charset="0"/>
              </a:rPr>
              <a:t>Ciclo </a:t>
            </a:r>
            <a:r>
              <a:rPr sz="1400" b="1" dirty="0">
                <a:solidFill>
                  <a:srgbClr val="013F99"/>
                </a:solidFill>
                <a:latin typeface="Century Gothic" panose="020B0502020202020204" pitchFamily="34" charset="0"/>
                <a:cs typeface="Arial" panose="020B0604020202020204" pitchFamily="34" charset="0"/>
              </a:rPr>
              <a:t>de </a:t>
            </a:r>
            <a:r>
              <a:rPr sz="1400" b="1" spc="-5" dirty="0">
                <a:solidFill>
                  <a:srgbClr val="013F99"/>
                </a:solidFill>
                <a:latin typeface="Century Gothic" panose="020B0502020202020204" pitchFamily="34" charset="0"/>
                <a:cs typeface="Arial" panose="020B0604020202020204" pitchFamily="34" charset="0"/>
              </a:rPr>
              <a:t>Vida </a:t>
            </a:r>
            <a:r>
              <a:rPr sz="1400" b="1" dirty="0">
                <a:solidFill>
                  <a:srgbClr val="013F99"/>
                </a:solidFill>
                <a:latin typeface="Century Gothic" panose="020B0502020202020204" pitchFamily="34" charset="0"/>
                <a:cs typeface="Arial" panose="020B0604020202020204" pitchFamily="34" charset="0"/>
              </a:rPr>
              <a:t>del Servicio de </a:t>
            </a:r>
            <a:r>
              <a:rPr sz="1400" b="1" spc="-5" dirty="0">
                <a:solidFill>
                  <a:srgbClr val="013F99"/>
                </a:solidFill>
                <a:latin typeface="Century Gothic" panose="020B0502020202020204" pitchFamily="34" charset="0"/>
                <a:cs typeface="Arial" panose="020B0604020202020204" pitchFamily="34" charset="0"/>
              </a:rPr>
              <a:t>acuerdo con </a:t>
            </a:r>
            <a:r>
              <a:rPr sz="1400" b="1" spc="-15" dirty="0">
                <a:solidFill>
                  <a:srgbClr val="013F99"/>
                </a:solidFill>
                <a:latin typeface="Century Gothic" panose="020B0502020202020204" pitchFamily="34" charset="0"/>
                <a:cs typeface="Arial" panose="020B0604020202020204" pitchFamily="34" charset="0"/>
              </a:rPr>
              <a:t>ITILv3 </a:t>
            </a:r>
            <a:r>
              <a:rPr sz="1400" b="1" dirty="0">
                <a:solidFill>
                  <a:srgbClr val="013F99"/>
                </a:solidFill>
                <a:latin typeface="Century Gothic" panose="020B0502020202020204" pitchFamily="34" charset="0"/>
                <a:cs typeface="Arial" panose="020B0604020202020204" pitchFamily="34" charset="0"/>
              </a:rPr>
              <a:t>- </a:t>
            </a:r>
            <a:r>
              <a:rPr sz="1400" b="1" spc="-15" dirty="0">
                <a:solidFill>
                  <a:srgbClr val="013F99"/>
                </a:solidFill>
                <a:latin typeface="Century Gothic" panose="020B0502020202020204" pitchFamily="34" charset="0"/>
                <a:cs typeface="Arial" panose="020B0604020202020204" pitchFamily="34" charset="0"/>
              </a:rPr>
              <a:t>Fase </a:t>
            </a:r>
            <a:r>
              <a:rPr sz="1400" b="1" dirty="0">
                <a:solidFill>
                  <a:srgbClr val="013F99"/>
                </a:solidFill>
                <a:latin typeface="Century Gothic" panose="020B0502020202020204" pitchFamily="34" charset="0"/>
                <a:cs typeface="Arial" panose="020B0604020202020204" pitchFamily="34" charset="0"/>
              </a:rPr>
              <a:t>de </a:t>
            </a:r>
            <a:r>
              <a:rPr sz="1400" b="1" spc="-20" dirty="0">
                <a:solidFill>
                  <a:srgbClr val="013F99"/>
                </a:solidFill>
                <a:latin typeface="Century Gothic" panose="020B0502020202020204" pitchFamily="34" charset="0"/>
                <a:cs typeface="Arial" panose="020B0604020202020204" pitchFamily="34" charset="0"/>
              </a:rPr>
              <a:t>Transición </a:t>
            </a:r>
            <a:r>
              <a:rPr sz="1400" b="1" dirty="0">
                <a:solidFill>
                  <a:srgbClr val="013F99"/>
                </a:solidFill>
                <a:latin typeface="Century Gothic" panose="020B0502020202020204" pitchFamily="34" charset="0"/>
                <a:cs typeface="Arial" panose="020B0604020202020204" pitchFamily="34" charset="0"/>
              </a:rPr>
              <a:t>de  Servicios de</a:t>
            </a:r>
            <a:r>
              <a:rPr sz="1400" b="1" spc="-55" dirty="0">
                <a:solidFill>
                  <a:srgbClr val="013F99"/>
                </a:solidFill>
                <a:latin typeface="Century Gothic" panose="020B0502020202020204" pitchFamily="34" charset="0"/>
                <a:cs typeface="Arial" panose="020B0604020202020204" pitchFamily="34" charset="0"/>
              </a:rPr>
              <a:t> </a:t>
            </a:r>
            <a:r>
              <a:rPr sz="1400" b="1" spc="-5" dirty="0">
                <a:solidFill>
                  <a:srgbClr val="013F99"/>
                </a:solidFill>
                <a:latin typeface="Century Gothic" panose="020B0502020202020204" pitchFamily="34" charset="0"/>
                <a:cs typeface="Arial" panose="020B0604020202020204" pitchFamily="34" charset="0"/>
              </a:rPr>
              <a:t>Información:</a:t>
            </a:r>
            <a:endParaRPr sz="1400" dirty="0">
              <a:solidFill>
                <a:srgbClr val="013F99"/>
              </a:solidFill>
              <a:latin typeface="Century Gothic" panose="020B0502020202020204" pitchFamily="34" charset="0"/>
              <a:cs typeface="Arial" panose="020B0604020202020204" pitchFamily="34" charset="0"/>
            </a:endParaRPr>
          </a:p>
          <a:p>
            <a:pPr marL="12700" marR="5080">
              <a:lnSpc>
                <a:spcPct val="100000"/>
              </a:lnSpc>
            </a:pPr>
            <a:r>
              <a:rPr sz="1400" spc="-5" dirty="0">
                <a:solidFill>
                  <a:srgbClr val="013F99"/>
                </a:solidFill>
                <a:latin typeface="Century Gothic" panose="020B0502020202020204" pitchFamily="34" charset="0"/>
                <a:cs typeface="Arial" panose="020B0604020202020204" pitchFamily="34" charset="0"/>
              </a:rPr>
              <a:t>En </a:t>
            </a:r>
            <a:r>
              <a:rPr sz="1400" spc="-15" dirty="0">
                <a:solidFill>
                  <a:srgbClr val="013F99"/>
                </a:solidFill>
                <a:latin typeface="Century Gothic" panose="020B0502020202020204" pitchFamily="34" charset="0"/>
                <a:cs typeface="Arial" panose="020B0604020202020204" pitchFamily="34" charset="0"/>
              </a:rPr>
              <a:t>esta </a:t>
            </a:r>
            <a:r>
              <a:rPr sz="1400" spc="-10" dirty="0">
                <a:solidFill>
                  <a:srgbClr val="013F99"/>
                </a:solidFill>
                <a:latin typeface="Century Gothic" panose="020B0502020202020204" pitchFamily="34" charset="0"/>
                <a:cs typeface="Arial" panose="020B0604020202020204" pitchFamily="34" charset="0"/>
              </a:rPr>
              <a:t>fase </a:t>
            </a:r>
            <a:r>
              <a:rPr sz="1400" spc="-5" dirty="0">
                <a:solidFill>
                  <a:srgbClr val="013F99"/>
                </a:solidFill>
                <a:latin typeface="Century Gothic" panose="020B0502020202020204" pitchFamily="34" charset="0"/>
                <a:cs typeface="Arial" panose="020B0604020202020204" pitchFamily="34" charset="0"/>
              </a:rPr>
              <a:t>se </a:t>
            </a:r>
            <a:r>
              <a:rPr sz="1400" spc="-10" dirty="0">
                <a:solidFill>
                  <a:srgbClr val="013F99"/>
                </a:solidFill>
                <a:latin typeface="Century Gothic" panose="020B0502020202020204" pitchFamily="34" charset="0"/>
                <a:cs typeface="Arial" panose="020B0604020202020204" pitchFamily="34" charset="0"/>
              </a:rPr>
              <a:t>realiza </a:t>
            </a:r>
            <a:r>
              <a:rPr sz="1400" spc="-5" dirty="0">
                <a:solidFill>
                  <a:srgbClr val="013F99"/>
                </a:solidFill>
                <a:latin typeface="Century Gothic" panose="020B0502020202020204" pitchFamily="34" charset="0"/>
                <a:cs typeface="Arial" panose="020B0604020202020204" pitchFamily="34" charset="0"/>
              </a:rPr>
              <a:t>la </a:t>
            </a:r>
            <a:r>
              <a:rPr sz="1400" spc="-10" dirty="0">
                <a:solidFill>
                  <a:srgbClr val="013F99"/>
                </a:solidFill>
                <a:latin typeface="Century Gothic" panose="020B0502020202020204" pitchFamily="34" charset="0"/>
                <a:cs typeface="Arial" panose="020B0604020202020204" pitchFamily="34" charset="0"/>
              </a:rPr>
              <a:t>gestión </a:t>
            </a:r>
            <a:r>
              <a:rPr sz="1400" dirty="0">
                <a:solidFill>
                  <a:srgbClr val="013F99"/>
                </a:solidFill>
                <a:latin typeface="Century Gothic" panose="020B0502020202020204" pitchFamily="34" charset="0"/>
                <a:cs typeface="Arial" panose="020B0604020202020204" pitchFamily="34" charset="0"/>
              </a:rPr>
              <a:t>y </a:t>
            </a:r>
            <a:r>
              <a:rPr sz="1400" spc="-10" dirty="0">
                <a:solidFill>
                  <a:srgbClr val="013F99"/>
                </a:solidFill>
                <a:latin typeface="Century Gothic" panose="020B0502020202020204" pitchFamily="34" charset="0"/>
                <a:cs typeface="Arial" panose="020B0604020202020204" pitchFamily="34" charset="0"/>
              </a:rPr>
              <a:t>coordinación </a:t>
            </a:r>
            <a:r>
              <a:rPr sz="1400" spc="-5" dirty="0">
                <a:solidFill>
                  <a:srgbClr val="013F99"/>
                </a:solidFill>
                <a:latin typeface="Century Gothic" panose="020B0502020202020204" pitchFamily="34" charset="0"/>
                <a:cs typeface="Arial" panose="020B0604020202020204" pitchFamily="34" charset="0"/>
              </a:rPr>
              <a:t>de los </a:t>
            </a:r>
            <a:r>
              <a:rPr sz="1400" spc="-10" dirty="0">
                <a:solidFill>
                  <a:srgbClr val="013F99"/>
                </a:solidFill>
                <a:latin typeface="Century Gothic" panose="020B0502020202020204" pitchFamily="34" charset="0"/>
                <a:cs typeface="Arial" panose="020B0604020202020204" pitchFamily="34" charset="0"/>
              </a:rPr>
              <a:t>procesos, </a:t>
            </a:r>
            <a:r>
              <a:rPr sz="1400" spc="-5" dirty="0">
                <a:solidFill>
                  <a:srgbClr val="013F99"/>
                </a:solidFill>
                <a:latin typeface="Century Gothic" panose="020B0502020202020204" pitchFamily="34" charset="0"/>
                <a:cs typeface="Arial" panose="020B0604020202020204" pitchFamily="34" charset="0"/>
              </a:rPr>
              <a:t>los </a:t>
            </a:r>
            <a:r>
              <a:rPr sz="1400" spc="-10" dirty="0">
                <a:solidFill>
                  <a:srgbClr val="013F99"/>
                </a:solidFill>
                <a:latin typeface="Century Gothic" panose="020B0502020202020204" pitchFamily="34" charset="0"/>
                <a:cs typeface="Arial" panose="020B0604020202020204" pitchFamily="34" charset="0"/>
              </a:rPr>
              <a:t>sistemas </a:t>
            </a:r>
            <a:r>
              <a:rPr sz="1400" dirty="0">
                <a:solidFill>
                  <a:srgbClr val="013F99"/>
                </a:solidFill>
                <a:latin typeface="Century Gothic" panose="020B0502020202020204" pitchFamily="34" charset="0"/>
                <a:cs typeface="Arial" panose="020B0604020202020204" pitchFamily="34" charset="0"/>
              </a:rPr>
              <a:t>y las  </a:t>
            </a:r>
            <a:r>
              <a:rPr sz="1400" spc="-5" dirty="0">
                <a:solidFill>
                  <a:srgbClr val="013F99"/>
                </a:solidFill>
                <a:latin typeface="Century Gothic" panose="020B0502020202020204" pitchFamily="34" charset="0"/>
                <a:cs typeface="Arial" panose="020B0604020202020204" pitchFamily="34" charset="0"/>
              </a:rPr>
              <a:t>funciones que se </a:t>
            </a:r>
            <a:r>
              <a:rPr sz="1400" spc="-10" dirty="0">
                <a:solidFill>
                  <a:srgbClr val="013F99"/>
                </a:solidFill>
                <a:latin typeface="Century Gothic" panose="020B0502020202020204" pitchFamily="34" charset="0"/>
                <a:cs typeface="Arial" panose="020B0604020202020204" pitchFamily="34" charset="0"/>
              </a:rPr>
              <a:t>precisan </a:t>
            </a:r>
            <a:r>
              <a:rPr sz="1400" spc="-15" dirty="0">
                <a:solidFill>
                  <a:srgbClr val="013F99"/>
                </a:solidFill>
                <a:latin typeface="Century Gothic" panose="020B0502020202020204" pitchFamily="34" charset="0"/>
                <a:cs typeface="Arial" panose="020B0604020202020204" pitchFamily="34" charset="0"/>
              </a:rPr>
              <a:t>para </a:t>
            </a:r>
            <a:r>
              <a:rPr sz="1400" spc="-35" dirty="0">
                <a:solidFill>
                  <a:srgbClr val="013F99"/>
                </a:solidFill>
                <a:latin typeface="Century Gothic" panose="020B0502020202020204" pitchFamily="34" charset="0"/>
                <a:cs typeface="Arial" panose="020B0604020202020204" pitchFamily="34" charset="0"/>
              </a:rPr>
              <a:t>crear, </a:t>
            </a:r>
            <a:r>
              <a:rPr sz="1400" spc="-10" dirty="0">
                <a:solidFill>
                  <a:srgbClr val="013F99"/>
                </a:solidFill>
                <a:latin typeface="Century Gothic" panose="020B0502020202020204" pitchFamily="34" charset="0"/>
                <a:cs typeface="Arial" panose="020B0604020202020204" pitchFamily="34" charset="0"/>
              </a:rPr>
              <a:t>comprobar </a:t>
            </a:r>
            <a:r>
              <a:rPr sz="1400" dirty="0">
                <a:solidFill>
                  <a:srgbClr val="013F99"/>
                </a:solidFill>
                <a:latin typeface="Century Gothic" panose="020B0502020202020204" pitchFamily="34" charset="0"/>
                <a:cs typeface="Arial" panose="020B0604020202020204" pitchFamily="34" charset="0"/>
              </a:rPr>
              <a:t>e </a:t>
            </a:r>
            <a:r>
              <a:rPr sz="1400" spc="-5" dirty="0">
                <a:solidFill>
                  <a:srgbClr val="013F99"/>
                </a:solidFill>
                <a:latin typeface="Century Gothic" panose="020B0502020202020204" pitchFamily="34" charset="0"/>
                <a:cs typeface="Arial" panose="020B0604020202020204" pitchFamily="34" charset="0"/>
              </a:rPr>
              <a:t>implantar servicios nuevos </a:t>
            </a:r>
            <a:r>
              <a:rPr sz="1400" dirty="0">
                <a:solidFill>
                  <a:srgbClr val="013F99"/>
                </a:solidFill>
                <a:latin typeface="Century Gothic" panose="020B0502020202020204" pitchFamily="34" charset="0"/>
                <a:cs typeface="Arial" panose="020B0604020202020204" pitchFamily="34" charset="0"/>
              </a:rPr>
              <a:t>o  </a:t>
            </a:r>
            <a:r>
              <a:rPr sz="1400" spc="-5" dirty="0">
                <a:solidFill>
                  <a:srgbClr val="013F99"/>
                </a:solidFill>
                <a:latin typeface="Century Gothic" panose="020B0502020202020204" pitchFamily="34" charset="0"/>
                <a:cs typeface="Arial" panose="020B0604020202020204" pitchFamily="34" charset="0"/>
              </a:rPr>
              <a:t>modificados </a:t>
            </a:r>
            <a:r>
              <a:rPr sz="1400" dirty="0">
                <a:solidFill>
                  <a:srgbClr val="013F99"/>
                </a:solidFill>
                <a:latin typeface="Century Gothic" panose="020B0502020202020204" pitchFamily="34" charset="0"/>
                <a:cs typeface="Arial" panose="020B0604020202020204" pitchFamily="34" charset="0"/>
              </a:rPr>
              <a:t>en las </a:t>
            </a:r>
            <a:r>
              <a:rPr sz="1400" spc="-10" dirty="0">
                <a:solidFill>
                  <a:srgbClr val="013F99"/>
                </a:solidFill>
                <a:latin typeface="Century Gothic" panose="020B0502020202020204" pitchFamily="34" charset="0"/>
                <a:cs typeface="Arial" panose="020B0604020202020204" pitchFamily="34" charset="0"/>
              </a:rPr>
              <a:t>operaciones. Entre </a:t>
            </a:r>
            <a:r>
              <a:rPr sz="1400" dirty="0">
                <a:solidFill>
                  <a:srgbClr val="013F99"/>
                </a:solidFill>
                <a:latin typeface="Century Gothic" panose="020B0502020202020204" pitchFamily="34" charset="0"/>
                <a:cs typeface="Arial" panose="020B0604020202020204" pitchFamily="34" charset="0"/>
              </a:rPr>
              <a:t>los </a:t>
            </a:r>
            <a:r>
              <a:rPr sz="1400" spc="-10" dirty="0">
                <a:solidFill>
                  <a:srgbClr val="013F99"/>
                </a:solidFill>
                <a:latin typeface="Century Gothic" panose="020B0502020202020204" pitchFamily="34" charset="0"/>
                <a:cs typeface="Arial" panose="020B0604020202020204" pitchFamily="34" charset="0"/>
              </a:rPr>
              <a:t>procesos </a:t>
            </a:r>
            <a:r>
              <a:rPr sz="1400" spc="-5" dirty="0">
                <a:solidFill>
                  <a:srgbClr val="013F99"/>
                </a:solidFill>
                <a:latin typeface="Century Gothic" panose="020B0502020202020204" pitchFamily="34" charset="0"/>
                <a:cs typeface="Arial" panose="020B0604020202020204" pitchFamily="34" charset="0"/>
              </a:rPr>
              <a:t>de </a:t>
            </a:r>
            <a:r>
              <a:rPr sz="1400" spc="-10" dirty="0">
                <a:solidFill>
                  <a:srgbClr val="013F99"/>
                </a:solidFill>
                <a:latin typeface="Century Gothic" panose="020B0502020202020204" pitchFamily="34" charset="0"/>
                <a:cs typeface="Arial" panose="020B0604020202020204" pitchFamily="34" charset="0"/>
              </a:rPr>
              <a:t>transición </a:t>
            </a:r>
            <a:r>
              <a:rPr sz="1400" spc="-5" dirty="0">
                <a:solidFill>
                  <a:srgbClr val="013F99"/>
                </a:solidFill>
                <a:latin typeface="Century Gothic" panose="020B0502020202020204" pitchFamily="34" charset="0"/>
                <a:cs typeface="Arial" panose="020B0604020202020204" pitchFamily="34" charset="0"/>
              </a:rPr>
              <a:t>del servicio</a:t>
            </a:r>
            <a:r>
              <a:rPr sz="1400" spc="19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figuran:</a:t>
            </a:r>
            <a:endParaRPr sz="1400" dirty="0">
              <a:solidFill>
                <a:srgbClr val="013F99"/>
              </a:solidFill>
              <a:latin typeface="Century Gothic" panose="020B0502020202020204" pitchFamily="34" charset="0"/>
              <a:cs typeface="Arial" panose="020B0604020202020204" pitchFamily="34" charset="0"/>
            </a:endParaRPr>
          </a:p>
          <a:p>
            <a:pPr>
              <a:lnSpc>
                <a:spcPct val="100000"/>
              </a:lnSpc>
              <a:spcBef>
                <a:spcPts val="25"/>
              </a:spcBef>
            </a:pP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Planificación </a:t>
            </a:r>
            <a:r>
              <a:rPr sz="1400" dirty="0">
                <a:solidFill>
                  <a:srgbClr val="013F99"/>
                </a:solidFill>
                <a:latin typeface="Century Gothic" panose="020B0502020202020204" pitchFamily="34" charset="0"/>
                <a:cs typeface="Arial" panose="020B0604020202020204" pitchFamily="34" charset="0"/>
              </a:rPr>
              <a:t>y </a:t>
            </a:r>
            <a:r>
              <a:rPr sz="1400" spc="-10" dirty="0">
                <a:solidFill>
                  <a:srgbClr val="013F99"/>
                </a:solidFill>
                <a:latin typeface="Century Gothic" panose="020B0502020202020204" pitchFamily="34" charset="0"/>
                <a:cs typeface="Arial" panose="020B0604020202020204" pitchFamily="34" charset="0"/>
              </a:rPr>
              <a:t>soporte </a:t>
            </a:r>
            <a:r>
              <a:rPr sz="1400" spc="-5" dirty="0">
                <a:solidFill>
                  <a:srgbClr val="013F99"/>
                </a:solidFill>
                <a:latin typeface="Century Gothic" panose="020B0502020202020204" pitchFamily="34" charset="0"/>
                <a:cs typeface="Arial" panose="020B0604020202020204" pitchFamily="34" charset="0"/>
              </a:rPr>
              <a:t>de </a:t>
            </a:r>
            <a:r>
              <a:rPr sz="1400" dirty="0">
                <a:solidFill>
                  <a:srgbClr val="013F99"/>
                </a:solidFill>
                <a:latin typeface="Century Gothic" panose="020B0502020202020204" pitchFamily="34" charset="0"/>
                <a:cs typeface="Arial" panose="020B0604020202020204" pitchFamily="34" charset="0"/>
              </a:rPr>
              <a:t>la</a:t>
            </a:r>
            <a:r>
              <a:rPr sz="1400" spc="85"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transición</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del </a:t>
            </a:r>
            <a:r>
              <a:rPr sz="1400" spc="-10" dirty="0">
                <a:solidFill>
                  <a:srgbClr val="013F99"/>
                </a:solidFill>
                <a:latin typeface="Century Gothic" panose="020B0502020202020204" pitchFamily="34" charset="0"/>
                <a:cs typeface="Arial" panose="020B0604020202020204" pitchFamily="34" charset="0"/>
              </a:rPr>
              <a:t>cambio, </a:t>
            </a:r>
            <a:r>
              <a:rPr sz="1400" spc="-5" dirty="0">
                <a:solidFill>
                  <a:srgbClr val="013F99"/>
                </a:solidFill>
                <a:latin typeface="Century Gothic" panose="020B0502020202020204" pitchFamily="34" charset="0"/>
                <a:cs typeface="Arial" panose="020B0604020202020204" pitchFamily="34" charset="0"/>
              </a:rPr>
              <a:t>la </a:t>
            </a:r>
            <a:r>
              <a:rPr sz="1400" spc="-10" dirty="0">
                <a:solidFill>
                  <a:srgbClr val="013F99"/>
                </a:solidFill>
                <a:latin typeface="Century Gothic" panose="020B0502020202020204" pitchFamily="34" charset="0"/>
                <a:cs typeface="Arial" panose="020B0604020202020204" pitchFamily="34" charset="0"/>
              </a:rPr>
              <a:t>gestión </a:t>
            </a:r>
            <a:r>
              <a:rPr sz="1400" dirty="0">
                <a:solidFill>
                  <a:srgbClr val="013F99"/>
                </a:solidFill>
                <a:latin typeface="Century Gothic" panose="020B0502020202020204" pitchFamily="34" charset="0"/>
                <a:cs typeface="Arial" panose="020B0604020202020204" pitchFamily="34" charset="0"/>
              </a:rPr>
              <a:t>de </a:t>
            </a:r>
            <a:r>
              <a:rPr sz="1400" spc="-5" dirty="0">
                <a:solidFill>
                  <a:srgbClr val="013F99"/>
                </a:solidFill>
                <a:latin typeface="Century Gothic" panose="020B0502020202020204" pitchFamily="34" charset="0"/>
                <a:cs typeface="Arial" panose="020B0604020202020204" pitchFamily="34" charset="0"/>
              </a:rPr>
              <a:t>la </a:t>
            </a:r>
            <a:r>
              <a:rPr sz="1400" spc="-10" dirty="0">
                <a:solidFill>
                  <a:srgbClr val="013F99"/>
                </a:solidFill>
                <a:latin typeface="Century Gothic" panose="020B0502020202020204" pitchFamily="34" charset="0"/>
                <a:cs typeface="Arial" panose="020B0604020202020204" pitchFamily="34" charset="0"/>
              </a:rPr>
              <a:t>configuración </a:t>
            </a:r>
            <a:r>
              <a:rPr sz="1400" dirty="0">
                <a:solidFill>
                  <a:srgbClr val="013F99"/>
                </a:solidFill>
                <a:latin typeface="Century Gothic" panose="020B0502020202020204" pitchFamily="34" charset="0"/>
                <a:cs typeface="Arial" panose="020B0604020202020204" pitchFamily="34" charset="0"/>
              </a:rPr>
              <a:t>y los </a:t>
            </a:r>
            <a:r>
              <a:rPr sz="1400" spc="-5" dirty="0">
                <a:solidFill>
                  <a:srgbClr val="013F99"/>
                </a:solidFill>
                <a:latin typeface="Century Gothic" panose="020B0502020202020204" pitchFamily="34" charset="0"/>
                <a:cs typeface="Arial" panose="020B0604020202020204" pitchFamily="34" charset="0"/>
              </a:rPr>
              <a:t>activos </a:t>
            </a:r>
            <a:r>
              <a:rPr sz="1400" dirty="0">
                <a:solidFill>
                  <a:srgbClr val="013F99"/>
                </a:solidFill>
                <a:latin typeface="Century Gothic" panose="020B0502020202020204" pitchFamily="34" charset="0"/>
                <a:cs typeface="Arial" panose="020B0604020202020204" pitchFamily="34" charset="0"/>
              </a:rPr>
              <a:t>del</a:t>
            </a:r>
            <a:r>
              <a:rPr sz="1400" spc="15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servicio</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del lanzamiento </a:t>
            </a:r>
            <a:r>
              <a:rPr sz="1400" dirty="0">
                <a:solidFill>
                  <a:srgbClr val="013F99"/>
                </a:solidFill>
                <a:latin typeface="Century Gothic" panose="020B0502020202020204" pitchFamily="34" charset="0"/>
                <a:cs typeface="Arial" panose="020B0604020202020204" pitchFamily="34" charset="0"/>
              </a:rPr>
              <a:t>y el</a:t>
            </a:r>
            <a:r>
              <a:rPr sz="1400" spc="3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despliegue</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15" dirty="0">
                <a:solidFill>
                  <a:srgbClr val="013F99"/>
                </a:solidFill>
                <a:latin typeface="Century Gothic" panose="020B0502020202020204" pitchFamily="34" charset="0"/>
                <a:cs typeface="Arial" panose="020B0604020202020204" pitchFamily="34" charset="0"/>
              </a:rPr>
              <a:t>Validación</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10" dirty="0">
                <a:solidFill>
                  <a:srgbClr val="013F99"/>
                </a:solidFill>
                <a:latin typeface="Century Gothic" panose="020B0502020202020204" pitchFamily="34" charset="0"/>
                <a:cs typeface="Arial" panose="020B0604020202020204" pitchFamily="34" charset="0"/>
              </a:rPr>
              <a:t>Comprobación </a:t>
            </a:r>
            <a:r>
              <a:rPr sz="1400" spc="-5" dirty="0">
                <a:solidFill>
                  <a:srgbClr val="013F99"/>
                </a:solidFill>
                <a:latin typeface="Century Gothic" panose="020B0502020202020204" pitchFamily="34" charset="0"/>
                <a:cs typeface="Arial" panose="020B0604020202020204" pitchFamily="34" charset="0"/>
              </a:rPr>
              <a:t>del</a:t>
            </a:r>
            <a:r>
              <a:rPr sz="1400" spc="4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servicio</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10" dirty="0">
                <a:solidFill>
                  <a:srgbClr val="013F99"/>
                </a:solidFill>
                <a:latin typeface="Century Gothic" panose="020B0502020202020204" pitchFamily="34" charset="0"/>
                <a:cs typeface="Arial" panose="020B0604020202020204" pitchFamily="34" charset="0"/>
              </a:rPr>
              <a:t>Evaluación </a:t>
            </a:r>
            <a:r>
              <a:rPr sz="1400" dirty="0">
                <a:solidFill>
                  <a:srgbClr val="013F99"/>
                </a:solidFill>
                <a:latin typeface="Century Gothic" panose="020B0502020202020204" pitchFamily="34" charset="0"/>
                <a:cs typeface="Arial" panose="020B0604020202020204" pitchFamily="34" charset="0"/>
              </a:rPr>
              <a:t>y </a:t>
            </a:r>
            <a:r>
              <a:rPr sz="1400" spc="-10" dirty="0">
                <a:solidFill>
                  <a:srgbClr val="013F99"/>
                </a:solidFill>
                <a:latin typeface="Century Gothic" panose="020B0502020202020204" pitchFamily="34" charset="0"/>
                <a:cs typeface="Arial" panose="020B0604020202020204" pitchFamily="34" charset="0"/>
              </a:rPr>
              <a:t>gestión </a:t>
            </a:r>
            <a:r>
              <a:rPr sz="1400" spc="-5" dirty="0">
                <a:solidFill>
                  <a:srgbClr val="013F99"/>
                </a:solidFill>
                <a:latin typeface="Century Gothic" panose="020B0502020202020204" pitchFamily="34" charset="0"/>
                <a:cs typeface="Arial" panose="020B0604020202020204" pitchFamily="34" charset="0"/>
              </a:rPr>
              <a:t>del</a:t>
            </a:r>
            <a:r>
              <a:rPr sz="1400" spc="45"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conocimiento.</a:t>
            </a:r>
            <a:endParaRPr sz="1400" dirty="0">
              <a:solidFill>
                <a:srgbClr val="013F99"/>
              </a:solidFill>
              <a:latin typeface="Century Gothic" panose="020B0502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A80F03CA-7172-69C5-777D-D1DF9976843F}"/>
              </a:ext>
            </a:extLst>
          </p:cNvPr>
          <p:cNvSpPr txBox="1">
            <a:spLocks noGrp="1"/>
          </p:cNvSpPr>
          <p:nvPr>
            <p:ph type="title"/>
          </p:nvPr>
        </p:nvSpPr>
        <p:spPr>
          <a:xfrm>
            <a:off x="1332003" y="730063"/>
            <a:ext cx="2477770" cy="22890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13F99"/>
                </a:solidFill>
                <a:latin typeface="Century Gothic" panose="020B0502020202020204" pitchFamily="34" charset="0"/>
                <a:cs typeface="Arial" panose="020B0604020202020204" pitchFamily="34" charset="0"/>
              </a:rPr>
              <a:t>Fases </a:t>
            </a:r>
            <a:r>
              <a:rPr sz="1400" b="1" dirty="0">
                <a:solidFill>
                  <a:srgbClr val="013F99"/>
                </a:solidFill>
                <a:latin typeface="Century Gothic" panose="020B0502020202020204" pitchFamily="34" charset="0"/>
                <a:cs typeface="Arial" panose="020B0604020202020204" pitchFamily="34" charset="0"/>
              </a:rPr>
              <a:t>y </a:t>
            </a:r>
            <a:r>
              <a:rPr sz="1400" b="1" spc="-5" dirty="0">
                <a:solidFill>
                  <a:srgbClr val="013F99"/>
                </a:solidFill>
                <a:latin typeface="Century Gothic" panose="020B0502020202020204" pitchFamily="34" charset="0"/>
                <a:cs typeface="Arial" panose="020B0604020202020204" pitchFamily="34" charset="0"/>
              </a:rPr>
              <a:t>Procesos </a:t>
            </a:r>
            <a:r>
              <a:rPr sz="1400" b="1" dirty="0">
                <a:solidFill>
                  <a:srgbClr val="013F99"/>
                </a:solidFill>
                <a:latin typeface="Century Gothic" panose="020B0502020202020204" pitchFamily="34" charset="0"/>
                <a:cs typeface="Arial" panose="020B0604020202020204" pitchFamily="34" charset="0"/>
              </a:rPr>
              <a:t>-</a:t>
            </a:r>
            <a:r>
              <a:rPr sz="1400" b="1" spc="-90" dirty="0">
                <a:solidFill>
                  <a:srgbClr val="013F99"/>
                </a:solidFill>
                <a:latin typeface="Century Gothic" panose="020B0502020202020204" pitchFamily="34" charset="0"/>
                <a:cs typeface="Arial" panose="020B0604020202020204" pitchFamily="34" charset="0"/>
              </a:rPr>
              <a:t> </a:t>
            </a:r>
            <a:r>
              <a:rPr sz="1400" b="1" dirty="0">
                <a:solidFill>
                  <a:srgbClr val="013F99"/>
                </a:solidFill>
                <a:latin typeface="Century Gothic" panose="020B0502020202020204" pitchFamily="34" charset="0"/>
                <a:cs typeface="Arial" panose="020B0604020202020204" pitchFamily="34" charset="0"/>
              </a:rPr>
              <a:t>3</a:t>
            </a:r>
          </a:p>
        </p:txBody>
      </p:sp>
    </p:spTree>
    <p:extLst>
      <p:ext uri="{BB962C8B-B14F-4D97-AF65-F5344CB8AC3E}">
        <p14:creationId xmlns:p14="http://schemas.microsoft.com/office/powerpoint/2010/main" val="31096806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3">
            <a:extLst>
              <a:ext uri="{FF2B5EF4-FFF2-40B4-BE49-F238E27FC236}">
                <a16:creationId xmlns:a16="http://schemas.microsoft.com/office/drawing/2014/main" id="{3E323A88-D8A0-19E7-5DFD-AB18C6B56CE1}"/>
              </a:ext>
            </a:extLst>
          </p:cNvPr>
          <p:cNvSpPr txBox="1"/>
          <p:nvPr/>
        </p:nvSpPr>
        <p:spPr>
          <a:xfrm>
            <a:off x="496011" y="1934971"/>
            <a:ext cx="7878445" cy="2382704"/>
          </a:xfrm>
          <a:prstGeom prst="rect">
            <a:avLst/>
          </a:prstGeom>
        </p:spPr>
        <p:txBody>
          <a:bodyPr vert="horz" wrap="square" lIns="0" tIns="12700" rIns="0" bIns="0" rtlCol="0">
            <a:spAutoFit/>
          </a:bodyPr>
          <a:lstStyle/>
          <a:p>
            <a:pPr marL="12700" marR="5080">
              <a:lnSpc>
                <a:spcPct val="100000"/>
              </a:lnSpc>
              <a:spcBef>
                <a:spcPts val="100"/>
              </a:spcBef>
            </a:pPr>
            <a:r>
              <a:rPr sz="1400" b="1" spc="-10" dirty="0">
                <a:solidFill>
                  <a:srgbClr val="013F99"/>
                </a:solidFill>
                <a:latin typeface="Century Gothic" panose="020B0502020202020204" pitchFamily="34" charset="0"/>
                <a:cs typeface="Arial" panose="020B0604020202020204" pitchFamily="34" charset="0"/>
              </a:rPr>
              <a:t>Fase-4 </a:t>
            </a:r>
            <a:r>
              <a:rPr sz="1400" b="1" dirty="0">
                <a:solidFill>
                  <a:srgbClr val="013F99"/>
                </a:solidFill>
                <a:latin typeface="Century Gothic" panose="020B0502020202020204" pitchFamily="34" charset="0"/>
                <a:cs typeface="Arial" panose="020B0604020202020204" pitchFamily="34" charset="0"/>
              </a:rPr>
              <a:t>del </a:t>
            </a:r>
            <a:r>
              <a:rPr sz="1400" b="1" spc="-5" dirty="0">
                <a:solidFill>
                  <a:srgbClr val="013F99"/>
                </a:solidFill>
                <a:latin typeface="Century Gothic" panose="020B0502020202020204" pitchFamily="34" charset="0"/>
                <a:cs typeface="Arial" panose="020B0604020202020204" pitchFamily="34" charset="0"/>
              </a:rPr>
              <a:t>Ciclo </a:t>
            </a:r>
            <a:r>
              <a:rPr sz="1400" b="1" dirty="0">
                <a:solidFill>
                  <a:srgbClr val="013F99"/>
                </a:solidFill>
                <a:latin typeface="Century Gothic" panose="020B0502020202020204" pitchFamily="34" charset="0"/>
                <a:cs typeface="Arial" panose="020B0604020202020204" pitchFamily="34" charset="0"/>
              </a:rPr>
              <a:t>de </a:t>
            </a:r>
            <a:r>
              <a:rPr sz="1400" b="1" spc="-5" dirty="0">
                <a:solidFill>
                  <a:srgbClr val="013F99"/>
                </a:solidFill>
                <a:latin typeface="Century Gothic" panose="020B0502020202020204" pitchFamily="34" charset="0"/>
                <a:cs typeface="Arial" panose="020B0604020202020204" pitchFamily="34" charset="0"/>
              </a:rPr>
              <a:t>Vida </a:t>
            </a:r>
            <a:r>
              <a:rPr sz="1400" b="1" dirty="0">
                <a:solidFill>
                  <a:srgbClr val="013F99"/>
                </a:solidFill>
                <a:latin typeface="Century Gothic" panose="020B0502020202020204" pitchFamily="34" charset="0"/>
                <a:cs typeface="Arial" panose="020B0604020202020204" pitchFamily="34" charset="0"/>
              </a:rPr>
              <a:t>del Servicio de </a:t>
            </a:r>
            <a:r>
              <a:rPr sz="1400" b="1" spc="-5" dirty="0">
                <a:solidFill>
                  <a:srgbClr val="013F99"/>
                </a:solidFill>
                <a:latin typeface="Century Gothic" panose="020B0502020202020204" pitchFamily="34" charset="0"/>
                <a:cs typeface="Arial" panose="020B0604020202020204" pitchFamily="34" charset="0"/>
              </a:rPr>
              <a:t>acuerdo con </a:t>
            </a:r>
            <a:r>
              <a:rPr sz="1400" b="1" spc="-15" dirty="0">
                <a:solidFill>
                  <a:srgbClr val="013F99"/>
                </a:solidFill>
                <a:latin typeface="Century Gothic" panose="020B0502020202020204" pitchFamily="34" charset="0"/>
                <a:cs typeface="Arial" panose="020B0604020202020204" pitchFamily="34" charset="0"/>
              </a:rPr>
              <a:t>ITILv3 </a:t>
            </a:r>
            <a:r>
              <a:rPr sz="1400" b="1" dirty="0">
                <a:solidFill>
                  <a:srgbClr val="013F99"/>
                </a:solidFill>
                <a:latin typeface="Century Gothic" panose="020B0502020202020204" pitchFamily="34" charset="0"/>
                <a:cs typeface="Arial" panose="020B0604020202020204" pitchFamily="34" charset="0"/>
              </a:rPr>
              <a:t>- </a:t>
            </a:r>
            <a:r>
              <a:rPr sz="1400" b="1" spc="-15" dirty="0">
                <a:solidFill>
                  <a:srgbClr val="013F99"/>
                </a:solidFill>
                <a:latin typeface="Century Gothic" panose="020B0502020202020204" pitchFamily="34" charset="0"/>
                <a:cs typeface="Arial" panose="020B0604020202020204" pitchFamily="34" charset="0"/>
              </a:rPr>
              <a:t>Fase </a:t>
            </a:r>
            <a:r>
              <a:rPr sz="1400" b="1" dirty="0">
                <a:solidFill>
                  <a:srgbClr val="013F99"/>
                </a:solidFill>
                <a:latin typeface="Century Gothic" panose="020B0502020202020204" pitchFamily="34" charset="0"/>
                <a:cs typeface="Arial" panose="020B0604020202020204" pitchFamily="34" charset="0"/>
              </a:rPr>
              <a:t>de </a:t>
            </a:r>
            <a:r>
              <a:rPr sz="1400" b="1" spc="-10" dirty="0">
                <a:solidFill>
                  <a:srgbClr val="013F99"/>
                </a:solidFill>
                <a:latin typeface="Century Gothic" panose="020B0502020202020204" pitchFamily="34" charset="0"/>
                <a:cs typeface="Arial" panose="020B0604020202020204" pitchFamily="34" charset="0"/>
              </a:rPr>
              <a:t>Operaciones </a:t>
            </a:r>
            <a:r>
              <a:rPr sz="1400" b="1" dirty="0">
                <a:solidFill>
                  <a:srgbClr val="013F99"/>
                </a:solidFill>
                <a:latin typeface="Century Gothic" panose="020B0502020202020204" pitchFamily="34" charset="0"/>
                <a:cs typeface="Arial" panose="020B0604020202020204" pitchFamily="34" charset="0"/>
              </a:rPr>
              <a:t>de  Servicios de</a:t>
            </a:r>
            <a:r>
              <a:rPr sz="1400" b="1" spc="-55" dirty="0">
                <a:solidFill>
                  <a:srgbClr val="013F99"/>
                </a:solidFill>
                <a:latin typeface="Century Gothic" panose="020B0502020202020204" pitchFamily="34" charset="0"/>
                <a:cs typeface="Arial" panose="020B0604020202020204" pitchFamily="34" charset="0"/>
              </a:rPr>
              <a:t> </a:t>
            </a:r>
            <a:r>
              <a:rPr sz="1400" b="1" spc="-5" dirty="0">
                <a:solidFill>
                  <a:srgbClr val="013F99"/>
                </a:solidFill>
                <a:latin typeface="Century Gothic" panose="020B0502020202020204" pitchFamily="34" charset="0"/>
                <a:cs typeface="Arial" panose="020B0604020202020204" pitchFamily="34" charset="0"/>
              </a:rPr>
              <a:t>Información:</a:t>
            </a:r>
            <a:endParaRPr sz="1400" dirty="0">
              <a:solidFill>
                <a:srgbClr val="013F99"/>
              </a:solidFill>
              <a:latin typeface="Century Gothic" panose="020B0502020202020204" pitchFamily="34" charset="0"/>
              <a:cs typeface="Arial" panose="020B0604020202020204" pitchFamily="34" charset="0"/>
            </a:endParaRPr>
          </a:p>
          <a:p>
            <a:pPr marL="12700" marR="17145">
              <a:lnSpc>
                <a:spcPct val="100000"/>
              </a:lnSpc>
            </a:pPr>
            <a:r>
              <a:rPr sz="1400" spc="-5" dirty="0">
                <a:solidFill>
                  <a:srgbClr val="013F99"/>
                </a:solidFill>
                <a:latin typeface="Century Gothic" panose="020B0502020202020204" pitchFamily="34" charset="0"/>
                <a:cs typeface="Arial" panose="020B0604020202020204" pitchFamily="34" charset="0"/>
              </a:rPr>
              <a:t>En </a:t>
            </a:r>
            <a:r>
              <a:rPr sz="1400" spc="-15" dirty="0">
                <a:solidFill>
                  <a:srgbClr val="013F99"/>
                </a:solidFill>
                <a:latin typeface="Century Gothic" panose="020B0502020202020204" pitchFamily="34" charset="0"/>
                <a:cs typeface="Arial" panose="020B0604020202020204" pitchFamily="34" charset="0"/>
              </a:rPr>
              <a:t>esta </a:t>
            </a:r>
            <a:r>
              <a:rPr sz="1400" spc="-10" dirty="0">
                <a:solidFill>
                  <a:srgbClr val="013F99"/>
                </a:solidFill>
                <a:latin typeface="Century Gothic" panose="020B0502020202020204" pitchFamily="34" charset="0"/>
                <a:cs typeface="Arial" panose="020B0604020202020204" pitchFamily="34" charset="0"/>
              </a:rPr>
              <a:t>fase </a:t>
            </a:r>
            <a:r>
              <a:rPr sz="1400" spc="-5" dirty="0">
                <a:solidFill>
                  <a:srgbClr val="013F99"/>
                </a:solidFill>
                <a:latin typeface="Century Gothic" panose="020B0502020202020204" pitchFamily="34" charset="0"/>
                <a:cs typeface="Arial" panose="020B0604020202020204" pitchFamily="34" charset="0"/>
              </a:rPr>
              <a:t>se </a:t>
            </a:r>
            <a:r>
              <a:rPr sz="1400" spc="-10" dirty="0">
                <a:solidFill>
                  <a:srgbClr val="013F99"/>
                </a:solidFill>
                <a:latin typeface="Century Gothic" panose="020B0502020202020204" pitchFamily="34" charset="0"/>
                <a:cs typeface="Arial" panose="020B0604020202020204" pitchFamily="34" charset="0"/>
              </a:rPr>
              <a:t>realiza </a:t>
            </a:r>
            <a:r>
              <a:rPr sz="1400" dirty="0">
                <a:solidFill>
                  <a:srgbClr val="013F99"/>
                </a:solidFill>
                <a:latin typeface="Century Gothic" panose="020B0502020202020204" pitchFamily="34" charset="0"/>
                <a:cs typeface="Arial" panose="020B0604020202020204" pitchFamily="34" charset="0"/>
              </a:rPr>
              <a:t>la </a:t>
            </a:r>
            <a:r>
              <a:rPr sz="1400" spc="-10" dirty="0">
                <a:solidFill>
                  <a:srgbClr val="013F99"/>
                </a:solidFill>
                <a:latin typeface="Century Gothic" panose="020B0502020202020204" pitchFamily="34" charset="0"/>
                <a:cs typeface="Arial" panose="020B0604020202020204" pitchFamily="34" charset="0"/>
              </a:rPr>
              <a:t>coordinación, </a:t>
            </a:r>
            <a:r>
              <a:rPr sz="1400" spc="-5" dirty="0">
                <a:solidFill>
                  <a:srgbClr val="013F99"/>
                </a:solidFill>
                <a:latin typeface="Century Gothic" panose="020B0502020202020204" pitchFamily="34" charset="0"/>
                <a:cs typeface="Arial" panose="020B0604020202020204" pitchFamily="34" charset="0"/>
              </a:rPr>
              <a:t>las actividades </a:t>
            </a:r>
            <a:r>
              <a:rPr sz="1400" dirty="0">
                <a:solidFill>
                  <a:srgbClr val="013F99"/>
                </a:solidFill>
                <a:latin typeface="Century Gothic" panose="020B0502020202020204" pitchFamily="34" charset="0"/>
                <a:cs typeface="Arial" panose="020B0604020202020204" pitchFamily="34" charset="0"/>
              </a:rPr>
              <a:t>y los </a:t>
            </a:r>
            <a:r>
              <a:rPr sz="1400" spc="-10" dirty="0">
                <a:solidFill>
                  <a:srgbClr val="013F99"/>
                </a:solidFill>
                <a:latin typeface="Century Gothic" panose="020B0502020202020204" pitchFamily="34" charset="0"/>
                <a:cs typeface="Arial" panose="020B0604020202020204" pitchFamily="34" charset="0"/>
              </a:rPr>
              <a:t>procesos </a:t>
            </a:r>
            <a:r>
              <a:rPr sz="1400" spc="-5" dirty="0">
                <a:solidFill>
                  <a:srgbClr val="013F99"/>
                </a:solidFill>
                <a:latin typeface="Century Gothic" panose="020B0502020202020204" pitchFamily="34" charset="0"/>
                <a:cs typeface="Arial" panose="020B0604020202020204" pitchFamily="34" charset="0"/>
              </a:rPr>
              <a:t>necesarios </a:t>
            </a:r>
            <a:r>
              <a:rPr sz="1400" spc="-10" dirty="0">
                <a:solidFill>
                  <a:srgbClr val="013F99"/>
                </a:solidFill>
                <a:latin typeface="Century Gothic" panose="020B0502020202020204" pitchFamily="34" charset="0"/>
                <a:cs typeface="Arial" panose="020B0604020202020204" pitchFamily="34" charset="0"/>
              </a:rPr>
              <a:t>para  gestionar </a:t>
            </a:r>
            <a:r>
              <a:rPr sz="1400" spc="-5" dirty="0">
                <a:solidFill>
                  <a:srgbClr val="013F99"/>
                </a:solidFill>
                <a:latin typeface="Century Gothic" panose="020B0502020202020204" pitchFamily="34" charset="0"/>
                <a:cs typeface="Arial" panose="020B0604020202020204" pitchFamily="34" charset="0"/>
              </a:rPr>
              <a:t>los servicios destinados </a:t>
            </a:r>
            <a:r>
              <a:rPr sz="1400" dirty="0">
                <a:solidFill>
                  <a:srgbClr val="013F99"/>
                </a:solidFill>
                <a:latin typeface="Century Gothic" panose="020B0502020202020204" pitchFamily="34" charset="0"/>
                <a:cs typeface="Arial" panose="020B0604020202020204" pitchFamily="34" charset="0"/>
              </a:rPr>
              <a:t>a </a:t>
            </a:r>
            <a:r>
              <a:rPr sz="1400" spc="-5" dirty="0">
                <a:solidFill>
                  <a:srgbClr val="013F99"/>
                </a:solidFill>
                <a:latin typeface="Century Gothic" panose="020B0502020202020204" pitchFamily="34" charset="0"/>
                <a:cs typeface="Arial" panose="020B0604020202020204" pitchFamily="34" charset="0"/>
              </a:rPr>
              <a:t>usuarios </a:t>
            </a:r>
            <a:r>
              <a:rPr sz="1400" dirty="0">
                <a:solidFill>
                  <a:srgbClr val="013F99"/>
                </a:solidFill>
                <a:latin typeface="Century Gothic" panose="020B0502020202020204" pitchFamily="34" charset="0"/>
                <a:cs typeface="Arial" panose="020B0604020202020204" pitchFamily="34" charset="0"/>
              </a:rPr>
              <a:t>y </a:t>
            </a:r>
            <a:r>
              <a:rPr sz="1400" spc="-10" dirty="0">
                <a:solidFill>
                  <a:srgbClr val="013F99"/>
                </a:solidFill>
                <a:latin typeface="Century Gothic" panose="020B0502020202020204" pitchFamily="34" charset="0"/>
                <a:cs typeface="Arial" panose="020B0604020202020204" pitchFamily="34" charset="0"/>
              </a:rPr>
              <a:t>clientes </a:t>
            </a:r>
            <a:r>
              <a:rPr sz="1400" spc="-5" dirty="0">
                <a:solidFill>
                  <a:srgbClr val="013F99"/>
                </a:solidFill>
                <a:latin typeface="Century Gothic" panose="020B0502020202020204" pitchFamily="34" charset="0"/>
                <a:cs typeface="Arial" panose="020B0604020202020204" pitchFamily="34" charset="0"/>
              </a:rPr>
              <a:t>de empresas </a:t>
            </a:r>
            <a:r>
              <a:rPr sz="1400" spc="-10" dirty="0">
                <a:solidFill>
                  <a:srgbClr val="013F99"/>
                </a:solidFill>
                <a:latin typeface="Century Gothic" panose="020B0502020202020204" pitchFamily="34" charset="0"/>
                <a:cs typeface="Arial" panose="020B0604020202020204" pitchFamily="34" charset="0"/>
              </a:rPr>
              <a:t>dentro </a:t>
            </a:r>
            <a:r>
              <a:rPr sz="1400" spc="-5" dirty="0">
                <a:solidFill>
                  <a:srgbClr val="013F99"/>
                </a:solidFill>
                <a:latin typeface="Century Gothic" panose="020B0502020202020204" pitchFamily="34" charset="0"/>
                <a:cs typeface="Arial" panose="020B0604020202020204" pitchFamily="34" charset="0"/>
              </a:rPr>
              <a:t>de los  niveles de servicio </a:t>
            </a:r>
            <a:r>
              <a:rPr sz="1400" spc="-10" dirty="0">
                <a:solidFill>
                  <a:srgbClr val="013F99"/>
                </a:solidFill>
                <a:latin typeface="Century Gothic" panose="020B0502020202020204" pitchFamily="34" charset="0"/>
                <a:cs typeface="Arial" panose="020B0604020202020204" pitchFamily="34" charset="0"/>
              </a:rPr>
              <a:t>acordados. </a:t>
            </a:r>
            <a:r>
              <a:rPr sz="1400" spc="-5" dirty="0">
                <a:solidFill>
                  <a:srgbClr val="013F99"/>
                </a:solidFill>
                <a:latin typeface="Century Gothic" panose="020B0502020202020204" pitchFamily="34" charset="0"/>
                <a:cs typeface="Arial" panose="020B0604020202020204" pitchFamily="34" charset="0"/>
              </a:rPr>
              <a:t>Los </a:t>
            </a:r>
            <a:r>
              <a:rPr sz="1400" spc="-10" dirty="0">
                <a:solidFill>
                  <a:srgbClr val="013F99"/>
                </a:solidFill>
                <a:latin typeface="Century Gothic" panose="020B0502020202020204" pitchFamily="34" charset="0"/>
                <a:cs typeface="Arial" panose="020B0604020202020204" pitchFamily="34" charset="0"/>
              </a:rPr>
              <a:t>procesos </a:t>
            </a:r>
            <a:r>
              <a:rPr sz="1400" spc="-5" dirty="0">
                <a:solidFill>
                  <a:srgbClr val="013F99"/>
                </a:solidFill>
                <a:latin typeface="Century Gothic" panose="020B0502020202020204" pitchFamily="34" charset="0"/>
                <a:cs typeface="Arial" panose="020B0604020202020204" pitchFamily="34" charset="0"/>
              </a:rPr>
              <a:t>de las </a:t>
            </a:r>
            <a:r>
              <a:rPr sz="1400" spc="-10" dirty="0">
                <a:solidFill>
                  <a:srgbClr val="013F99"/>
                </a:solidFill>
                <a:latin typeface="Century Gothic" panose="020B0502020202020204" pitchFamily="34" charset="0"/>
                <a:cs typeface="Arial" panose="020B0604020202020204" pitchFamily="34" charset="0"/>
              </a:rPr>
              <a:t>operaciones </a:t>
            </a:r>
            <a:r>
              <a:rPr sz="1400" spc="-5" dirty="0">
                <a:solidFill>
                  <a:srgbClr val="013F99"/>
                </a:solidFill>
                <a:latin typeface="Century Gothic" panose="020B0502020202020204" pitchFamily="34" charset="0"/>
                <a:cs typeface="Arial" panose="020B0604020202020204" pitchFamily="34" charset="0"/>
              </a:rPr>
              <a:t>de servicio son </a:t>
            </a:r>
            <a:r>
              <a:rPr sz="1400" dirty="0">
                <a:solidFill>
                  <a:srgbClr val="013F99"/>
                </a:solidFill>
                <a:latin typeface="Century Gothic" panose="020B0502020202020204" pitchFamily="34" charset="0"/>
                <a:cs typeface="Arial" panose="020B0604020202020204" pitchFamily="34" charset="0"/>
              </a:rPr>
              <a:t>los  </a:t>
            </a:r>
            <a:r>
              <a:rPr sz="1400" spc="-5" dirty="0">
                <a:solidFill>
                  <a:srgbClr val="013F99"/>
                </a:solidFill>
                <a:latin typeface="Century Gothic" panose="020B0502020202020204" pitchFamily="34" charset="0"/>
                <a:cs typeface="Arial" panose="020B0604020202020204" pitchFamily="34" charset="0"/>
              </a:rPr>
              <a:t>siguientes:</a:t>
            </a:r>
            <a:endParaRPr sz="1400" dirty="0">
              <a:solidFill>
                <a:srgbClr val="013F99"/>
              </a:solidFill>
              <a:latin typeface="Century Gothic" panose="020B0502020202020204" pitchFamily="34" charset="0"/>
              <a:cs typeface="Arial" panose="020B0604020202020204" pitchFamily="34" charset="0"/>
            </a:endParaRPr>
          </a:p>
          <a:p>
            <a:pPr>
              <a:lnSpc>
                <a:spcPct val="100000"/>
              </a:lnSpc>
              <a:spcBef>
                <a:spcPts val="25"/>
              </a:spcBef>
            </a:pP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a:t>
            </a:r>
            <a:r>
              <a:rPr sz="1400" dirty="0">
                <a:solidFill>
                  <a:srgbClr val="013F99"/>
                </a:solidFill>
                <a:latin typeface="Century Gothic" panose="020B0502020202020204" pitchFamily="34" charset="0"/>
                <a:cs typeface="Arial" panose="020B0604020202020204" pitchFamily="34" charset="0"/>
              </a:rPr>
              <a:t>de</a:t>
            </a:r>
            <a:r>
              <a:rPr sz="1400" spc="20"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eventos</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Cumplimiento </a:t>
            </a:r>
            <a:r>
              <a:rPr sz="1400" dirty="0">
                <a:solidFill>
                  <a:srgbClr val="013F99"/>
                </a:solidFill>
                <a:latin typeface="Century Gothic" panose="020B0502020202020204" pitchFamily="34" charset="0"/>
                <a:cs typeface="Arial" panose="020B0604020202020204" pitchFamily="34" charset="0"/>
              </a:rPr>
              <a:t>de</a:t>
            </a:r>
            <a:r>
              <a:rPr sz="1400" spc="3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peticiones</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a:t>
            </a:r>
            <a:r>
              <a:rPr sz="1400" dirty="0">
                <a:solidFill>
                  <a:srgbClr val="013F99"/>
                </a:solidFill>
                <a:latin typeface="Century Gothic" panose="020B0502020202020204" pitchFamily="34" charset="0"/>
                <a:cs typeface="Arial" panose="020B0604020202020204" pitchFamily="34" charset="0"/>
              </a:rPr>
              <a:t>de</a:t>
            </a:r>
            <a:r>
              <a:rPr sz="1400" spc="1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incidencias</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a:t>
            </a:r>
            <a:r>
              <a:rPr sz="1400" dirty="0">
                <a:solidFill>
                  <a:srgbClr val="013F99"/>
                </a:solidFill>
                <a:latin typeface="Century Gothic" panose="020B0502020202020204" pitchFamily="34" charset="0"/>
                <a:cs typeface="Arial" panose="020B0604020202020204" pitchFamily="34" charset="0"/>
              </a:rPr>
              <a:t>de</a:t>
            </a:r>
            <a:r>
              <a:rPr sz="1400" spc="20"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problemas</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Gestión del</a:t>
            </a:r>
            <a:r>
              <a:rPr sz="1400" spc="1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acceso.</a:t>
            </a:r>
            <a:endParaRPr sz="1400" dirty="0">
              <a:solidFill>
                <a:srgbClr val="013F99"/>
              </a:solidFill>
              <a:latin typeface="Century Gothic" panose="020B0502020202020204" pitchFamily="34" charset="0"/>
              <a:cs typeface="Arial" panose="020B0604020202020204" pitchFamily="34" charset="0"/>
            </a:endParaRPr>
          </a:p>
        </p:txBody>
      </p:sp>
      <p:sp>
        <p:nvSpPr>
          <p:cNvPr id="4" name="object 2">
            <a:extLst>
              <a:ext uri="{FF2B5EF4-FFF2-40B4-BE49-F238E27FC236}">
                <a16:creationId xmlns:a16="http://schemas.microsoft.com/office/drawing/2014/main" id="{85717A9A-104E-29DF-672C-15478B51A53C}"/>
              </a:ext>
            </a:extLst>
          </p:cNvPr>
          <p:cNvSpPr txBox="1">
            <a:spLocks noGrp="1"/>
          </p:cNvSpPr>
          <p:nvPr>
            <p:ph type="title"/>
          </p:nvPr>
        </p:nvSpPr>
        <p:spPr>
          <a:xfrm>
            <a:off x="1073541" y="878308"/>
            <a:ext cx="2477770" cy="22890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13F99"/>
                </a:solidFill>
                <a:latin typeface="Century Gothic" panose="020B0502020202020204" pitchFamily="34" charset="0"/>
                <a:cs typeface="Arial" panose="020B0604020202020204" pitchFamily="34" charset="0"/>
              </a:rPr>
              <a:t>Fases </a:t>
            </a:r>
            <a:r>
              <a:rPr sz="1400" b="1" dirty="0">
                <a:solidFill>
                  <a:srgbClr val="013F99"/>
                </a:solidFill>
                <a:latin typeface="Century Gothic" panose="020B0502020202020204" pitchFamily="34" charset="0"/>
                <a:cs typeface="Arial" panose="020B0604020202020204" pitchFamily="34" charset="0"/>
              </a:rPr>
              <a:t>y </a:t>
            </a:r>
            <a:r>
              <a:rPr sz="1400" b="1" spc="-5" dirty="0">
                <a:solidFill>
                  <a:srgbClr val="013F99"/>
                </a:solidFill>
                <a:latin typeface="Century Gothic" panose="020B0502020202020204" pitchFamily="34" charset="0"/>
                <a:cs typeface="Arial" panose="020B0604020202020204" pitchFamily="34" charset="0"/>
              </a:rPr>
              <a:t>Procesos </a:t>
            </a:r>
            <a:r>
              <a:rPr sz="1400" b="1" dirty="0">
                <a:solidFill>
                  <a:srgbClr val="013F99"/>
                </a:solidFill>
                <a:latin typeface="Century Gothic" panose="020B0502020202020204" pitchFamily="34" charset="0"/>
                <a:cs typeface="Arial" panose="020B0604020202020204" pitchFamily="34" charset="0"/>
              </a:rPr>
              <a:t>-</a:t>
            </a:r>
            <a:r>
              <a:rPr sz="1400" b="1" spc="-90" dirty="0">
                <a:solidFill>
                  <a:srgbClr val="013F99"/>
                </a:solidFill>
                <a:latin typeface="Century Gothic" panose="020B0502020202020204" pitchFamily="34" charset="0"/>
                <a:cs typeface="Arial" panose="020B0604020202020204" pitchFamily="34" charset="0"/>
              </a:rPr>
              <a:t> </a:t>
            </a:r>
            <a:r>
              <a:rPr sz="1400" b="1" dirty="0">
                <a:solidFill>
                  <a:srgbClr val="013F99"/>
                </a:solidFill>
                <a:latin typeface="Century Gothic" panose="020B0502020202020204" pitchFamily="34" charset="0"/>
                <a:cs typeface="Arial" panose="020B0604020202020204" pitchFamily="34" charset="0"/>
              </a:rPr>
              <a:t>4</a:t>
            </a:r>
          </a:p>
        </p:txBody>
      </p:sp>
    </p:spTree>
    <p:extLst>
      <p:ext uri="{BB962C8B-B14F-4D97-AF65-F5344CB8AC3E}">
        <p14:creationId xmlns:p14="http://schemas.microsoft.com/office/powerpoint/2010/main" val="76313811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CuadroTexto 2">
            <a:extLst>
              <a:ext uri="{FF2B5EF4-FFF2-40B4-BE49-F238E27FC236}">
                <a16:creationId xmlns:a16="http://schemas.microsoft.com/office/drawing/2014/main" id="{835F6990-552A-9D64-AC4A-50E19AFE940D}"/>
              </a:ext>
            </a:extLst>
          </p:cNvPr>
          <p:cNvSpPr txBox="1"/>
          <p:nvPr/>
        </p:nvSpPr>
        <p:spPr>
          <a:xfrm>
            <a:off x="724489" y="2192488"/>
            <a:ext cx="5903842" cy="1815882"/>
          </a:xfrm>
          <a:prstGeom prst="rect">
            <a:avLst/>
          </a:prstGeom>
          <a:noFill/>
        </p:spPr>
        <p:txBody>
          <a:bodyPr wrap="square">
            <a:spAutoFit/>
          </a:bodyPr>
          <a:lstStyle/>
          <a:p>
            <a:pPr marL="12700" marR="5080">
              <a:lnSpc>
                <a:spcPct val="100000"/>
              </a:lnSpc>
              <a:spcBef>
                <a:spcPts val="100"/>
              </a:spcBef>
            </a:pPr>
            <a:r>
              <a:rPr lang="es-MX" sz="1400" b="1" spc="-10" dirty="0">
                <a:solidFill>
                  <a:srgbClr val="013F99"/>
                </a:solidFill>
                <a:latin typeface="Century Gothic" panose="020B0502020202020204" pitchFamily="34" charset="0"/>
                <a:cs typeface="Arial" panose="020B0604020202020204" pitchFamily="34" charset="0"/>
              </a:rPr>
              <a:t>Fase-5 </a:t>
            </a:r>
            <a:r>
              <a:rPr lang="es-MX" sz="1400" b="1" dirty="0">
                <a:solidFill>
                  <a:srgbClr val="013F99"/>
                </a:solidFill>
                <a:latin typeface="Century Gothic" panose="020B0502020202020204" pitchFamily="34" charset="0"/>
                <a:cs typeface="Arial" panose="020B0604020202020204" pitchFamily="34" charset="0"/>
              </a:rPr>
              <a:t>del </a:t>
            </a:r>
            <a:r>
              <a:rPr lang="es-MX" sz="1400" b="1" spc="-5" dirty="0">
                <a:solidFill>
                  <a:srgbClr val="013F99"/>
                </a:solidFill>
                <a:latin typeface="Century Gothic" panose="020B0502020202020204" pitchFamily="34" charset="0"/>
                <a:cs typeface="Arial" panose="020B0604020202020204" pitchFamily="34" charset="0"/>
              </a:rPr>
              <a:t>Ciclo </a:t>
            </a:r>
            <a:r>
              <a:rPr lang="es-MX" sz="1400" b="1" dirty="0">
                <a:solidFill>
                  <a:srgbClr val="013F99"/>
                </a:solidFill>
                <a:latin typeface="Century Gothic" panose="020B0502020202020204" pitchFamily="34" charset="0"/>
                <a:cs typeface="Arial" panose="020B0604020202020204" pitchFamily="34" charset="0"/>
              </a:rPr>
              <a:t>de </a:t>
            </a:r>
            <a:r>
              <a:rPr lang="es-MX" sz="1400" b="1" spc="-5" dirty="0">
                <a:solidFill>
                  <a:srgbClr val="013F99"/>
                </a:solidFill>
                <a:latin typeface="Century Gothic" panose="020B0502020202020204" pitchFamily="34" charset="0"/>
                <a:cs typeface="Arial" panose="020B0604020202020204" pitchFamily="34" charset="0"/>
              </a:rPr>
              <a:t>Vida </a:t>
            </a:r>
            <a:r>
              <a:rPr lang="es-MX" sz="1400" b="1" dirty="0">
                <a:solidFill>
                  <a:srgbClr val="013F99"/>
                </a:solidFill>
                <a:latin typeface="Century Gothic" panose="020B0502020202020204" pitchFamily="34" charset="0"/>
                <a:cs typeface="Arial" panose="020B0604020202020204" pitchFamily="34" charset="0"/>
              </a:rPr>
              <a:t>del Servicio de </a:t>
            </a:r>
            <a:r>
              <a:rPr lang="es-MX" sz="1400" b="1" spc="-5" dirty="0">
                <a:solidFill>
                  <a:srgbClr val="013F99"/>
                </a:solidFill>
                <a:latin typeface="Century Gothic" panose="020B0502020202020204" pitchFamily="34" charset="0"/>
                <a:cs typeface="Arial" panose="020B0604020202020204" pitchFamily="34" charset="0"/>
              </a:rPr>
              <a:t>acuerdo con </a:t>
            </a:r>
            <a:r>
              <a:rPr lang="es-MX" sz="1400" b="1" spc="-15" dirty="0">
                <a:solidFill>
                  <a:srgbClr val="013F99"/>
                </a:solidFill>
                <a:latin typeface="Century Gothic" panose="020B0502020202020204" pitchFamily="34" charset="0"/>
                <a:cs typeface="Arial" panose="020B0604020202020204" pitchFamily="34" charset="0"/>
              </a:rPr>
              <a:t>ITILv3: Fase </a:t>
            </a:r>
            <a:r>
              <a:rPr lang="es-MX" sz="1400" b="1" dirty="0">
                <a:solidFill>
                  <a:srgbClr val="013F99"/>
                </a:solidFill>
                <a:latin typeface="Century Gothic" panose="020B0502020202020204" pitchFamily="34" charset="0"/>
                <a:cs typeface="Arial" panose="020B0604020202020204" pitchFamily="34" charset="0"/>
              </a:rPr>
              <a:t>de </a:t>
            </a:r>
            <a:r>
              <a:rPr lang="es-MX" sz="1400" b="1" spc="-10" dirty="0">
                <a:solidFill>
                  <a:srgbClr val="013F99"/>
                </a:solidFill>
                <a:latin typeface="Century Gothic" panose="020B0502020202020204" pitchFamily="34" charset="0"/>
                <a:cs typeface="Arial" panose="020B0604020202020204" pitchFamily="34" charset="0"/>
              </a:rPr>
              <a:t>Mejora </a:t>
            </a:r>
            <a:r>
              <a:rPr lang="es-MX" sz="1400" b="1" spc="-5" dirty="0">
                <a:solidFill>
                  <a:srgbClr val="013F99"/>
                </a:solidFill>
                <a:latin typeface="Century Gothic" panose="020B0502020202020204" pitchFamily="34" charset="0"/>
                <a:cs typeface="Arial" panose="020B0604020202020204" pitchFamily="34" charset="0"/>
              </a:rPr>
              <a:t>continua</a:t>
            </a:r>
            <a:r>
              <a:rPr lang="es-MX" sz="1400" b="1" spc="-200" dirty="0">
                <a:solidFill>
                  <a:srgbClr val="013F99"/>
                </a:solidFill>
                <a:latin typeface="Century Gothic" panose="020B0502020202020204" pitchFamily="34" charset="0"/>
                <a:cs typeface="Arial" panose="020B0604020202020204" pitchFamily="34" charset="0"/>
              </a:rPr>
              <a:t> </a:t>
            </a:r>
            <a:r>
              <a:rPr lang="es-MX" sz="1400" b="1" dirty="0">
                <a:solidFill>
                  <a:srgbClr val="013F99"/>
                </a:solidFill>
                <a:latin typeface="Century Gothic" panose="020B0502020202020204" pitchFamily="34" charset="0"/>
                <a:cs typeface="Arial" panose="020B0604020202020204" pitchFamily="34" charset="0"/>
              </a:rPr>
              <a:t>de  Servicios de</a:t>
            </a:r>
            <a:r>
              <a:rPr lang="es-MX" sz="1400" b="1" spc="-55" dirty="0">
                <a:solidFill>
                  <a:srgbClr val="013F99"/>
                </a:solidFill>
                <a:latin typeface="Century Gothic" panose="020B0502020202020204" pitchFamily="34" charset="0"/>
                <a:cs typeface="Arial" panose="020B0604020202020204" pitchFamily="34" charset="0"/>
              </a:rPr>
              <a:t> </a:t>
            </a:r>
            <a:r>
              <a:rPr lang="es-MX" sz="1400" b="1" spc="-5" dirty="0">
                <a:solidFill>
                  <a:srgbClr val="013F99"/>
                </a:solidFill>
                <a:latin typeface="Century Gothic" panose="020B0502020202020204" pitchFamily="34" charset="0"/>
                <a:cs typeface="Arial" panose="020B0604020202020204" pitchFamily="34" charset="0"/>
              </a:rPr>
              <a:t>Información:</a:t>
            </a:r>
            <a:endParaRPr lang="es-MX" sz="1400" dirty="0">
              <a:solidFill>
                <a:srgbClr val="013F99"/>
              </a:solidFill>
              <a:latin typeface="Century Gothic" panose="020B0502020202020204" pitchFamily="34" charset="0"/>
              <a:cs typeface="Arial" panose="020B0604020202020204" pitchFamily="34" charset="0"/>
            </a:endParaRPr>
          </a:p>
          <a:p>
            <a:pPr>
              <a:lnSpc>
                <a:spcPct val="100000"/>
              </a:lnSpc>
              <a:spcBef>
                <a:spcPts val="25"/>
              </a:spcBef>
            </a:pPr>
            <a:endParaRPr lang="es-MX" sz="1400" dirty="0">
              <a:solidFill>
                <a:srgbClr val="013F99"/>
              </a:solidFill>
              <a:latin typeface="Century Gothic" panose="020B0502020202020204" pitchFamily="34" charset="0"/>
              <a:cs typeface="Arial" panose="020B0604020202020204" pitchFamily="34" charset="0"/>
            </a:endParaRPr>
          </a:p>
          <a:p>
            <a:pPr marL="12700" marR="27940">
              <a:lnSpc>
                <a:spcPct val="100000"/>
              </a:lnSpc>
            </a:pPr>
            <a:r>
              <a:rPr lang="es-MX" sz="1400" spc="-5" dirty="0">
                <a:solidFill>
                  <a:srgbClr val="013F99"/>
                </a:solidFill>
                <a:latin typeface="Century Gothic" panose="020B0502020202020204" pitchFamily="34" charset="0"/>
                <a:cs typeface="Arial" panose="020B0604020202020204" pitchFamily="34" charset="0"/>
              </a:rPr>
              <a:t>El </a:t>
            </a:r>
            <a:r>
              <a:rPr lang="es-MX" sz="1400" spc="-10" dirty="0">
                <a:solidFill>
                  <a:srgbClr val="013F99"/>
                </a:solidFill>
                <a:latin typeface="Century Gothic" panose="020B0502020202020204" pitchFamily="34" charset="0"/>
                <a:cs typeface="Arial" panose="020B0604020202020204" pitchFamily="34" charset="0"/>
              </a:rPr>
              <a:t>objetivo </a:t>
            </a:r>
            <a:r>
              <a:rPr lang="es-MX" sz="1400" spc="-5" dirty="0">
                <a:solidFill>
                  <a:srgbClr val="013F99"/>
                </a:solidFill>
                <a:latin typeface="Century Gothic" panose="020B0502020202020204" pitchFamily="34" charset="0"/>
                <a:cs typeface="Arial" panose="020B0604020202020204" pitchFamily="34" charset="0"/>
              </a:rPr>
              <a:t>de </a:t>
            </a:r>
            <a:r>
              <a:rPr lang="es-MX" sz="1400" spc="-15" dirty="0">
                <a:solidFill>
                  <a:srgbClr val="013F99"/>
                </a:solidFill>
                <a:latin typeface="Century Gothic" panose="020B0502020202020204" pitchFamily="34" charset="0"/>
                <a:cs typeface="Arial" panose="020B0604020202020204" pitchFamily="34" charset="0"/>
              </a:rPr>
              <a:t>esta </a:t>
            </a:r>
            <a:r>
              <a:rPr lang="es-MX" sz="1400" spc="-10" dirty="0">
                <a:solidFill>
                  <a:srgbClr val="013F99"/>
                </a:solidFill>
                <a:latin typeface="Century Gothic" panose="020B0502020202020204" pitchFamily="34" charset="0"/>
                <a:cs typeface="Arial" panose="020B0604020202020204" pitchFamily="34" charset="0"/>
              </a:rPr>
              <a:t>fase </a:t>
            </a:r>
            <a:r>
              <a:rPr lang="es-MX" sz="1400" dirty="0">
                <a:solidFill>
                  <a:srgbClr val="013F99"/>
                </a:solidFill>
                <a:latin typeface="Century Gothic" panose="020B0502020202020204" pitchFamily="34" charset="0"/>
                <a:cs typeface="Arial" panose="020B0604020202020204" pitchFamily="34" charset="0"/>
              </a:rPr>
              <a:t>es </a:t>
            </a:r>
            <a:r>
              <a:rPr lang="es-MX" sz="1400" spc="-10" dirty="0">
                <a:solidFill>
                  <a:srgbClr val="013F99"/>
                </a:solidFill>
                <a:latin typeface="Century Gothic" panose="020B0502020202020204" pitchFamily="34" charset="0"/>
                <a:cs typeface="Arial" panose="020B0604020202020204" pitchFamily="34" charset="0"/>
              </a:rPr>
              <a:t>mejorar </a:t>
            </a:r>
            <a:r>
              <a:rPr lang="es-MX" sz="1400" spc="-5" dirty="0">
                <a:solidFill>
                  <a:srgbClr val="013F99"/>
                </a:solidFill>
                <a:latin typeface="Century Gothic" panose="020B0502020202020204" pitchFamily="34" charset="0"/>
                <a:cs typeface="Arial" panose="020B0604020202020204" pitchFamily="34" charset="0"/>
              </a:rPr>
              <a:t>los servicios de </a:t>
            </a:r>
            <a:r>
              <a:rPr lang="es-MX" sz="1400" spc="-10" dirty="0">
                <a:solidFill>
                  <a:srgbClr val="013F99"/>
                </a:solidFill>
                <a:latin typeface="Century Gothic" panose="020B0502020202020204" pitchFamily="34" charset="0"/>
                <a:cs typeface="Arial" panose="020B0604020202020204" pitchFamily="34" charset="0"/>
              </a:rPr>
              <a:t>forma </a:t>
            </a:r>
            <a:r>
              <a:rPr lang="es-MX" sz="1400" spc="-15" dirty="0">
                <a:solidFill>
                  <a:srgbClr val="013F99"/>
                </a:solidFill>
                <a:latin typeface="Century Gothic" panose="020B0502020202020204" pitchFamily="34" charset="0"/>
                <a:cs typeface="Arial" panose="020B0604020202020204" pitchFamily="34" charset="0"/>
              </a:rPr>
              <a:t>constante para garantizar </a:t>
            </a:r>
            <a:r>
              <a:rPr lang="es-MX" sz="1400" dirty="0">
                <a:solidFill>
                  <a:srgbClr val="013F99"/>
                </a:solidFill>
                <a:latin typeface="Century Gothic" panose="020B0502020202020204" pitchFamily="34" charset="0"/>
                <a:cs typeface="Arial" panose="020B0604020202020204" pitchFamily="34" charset="0"/>
              </a:rPr>
              <a:t>a las  </a:t>
            </a:r>
            <a:r>
              <a:rPr lang="es-MX" sz="1400" spc="-10" dirty="0">
                <a:solidFill>
                  <a:srgbClr val="013F99"/>
                </a:solidFill>
                <a:latin typeface="Century Gothic" panose="020B0502020202020204" pitchFamily="34" charset="0"/>
                <a:cs typeface="Arial" panose="020B0604020202020204" pitchFamily="34" charset="0"/>
              </a:rPr>
              <a:t>organizaciones </a:t>
            </a:r>
            <a:r>
              <a:rPr lang="es-MX" sz="1400" spc="-5" dirty="0">
                <a:solidFill>
                  <a:srgbClr val="013F99"/>
                </a:solidFill>
                <a:latin typeface="Century Gothic" panose="020B0502020202020204" pitchFamily="34" charset="0"/>
                <a:cs typeface="Arial" panose="020B0604020202020204" pitchFamily="34" charset="0"/>
              </a:rPr>
              <a:t>que los servicios responden </a:t>
            </a:r>
            <a:r>
              <a:rPr lang="es-MX" sz="1400" dirty="0">
                <a:solidFill>
                  <a:srgbClr val="013F99"/>
                </a:solidFill>
                <a:latin typeface="Century Gothic" panose="020B0502020202020204" pitchFamily="34" charset="0"/>
                <a:cs typeface="Arial" panose="020B0604020202020204" pitchFamily="34" charset="0"/>
              </a:rPr>
              <a:t>a las </a:t>
            </a:r>
            <a:r>
              <a:rPr lang="es-MX" sz="1400" spc="-5" dirty="0">
                <a:solidFill>
                  <a:srgbClr val="013F99"/>
                </a:solidFill>
                <a:latin typeface="Century Gothic" panose="020B0502020202020204" pitchFamily="34" charset="0"/>
                <a:cs typeface="Arial" panose="020B0604020202020204" pitchFamily="34" charset="0"/>
              </a:rPr>
              <a:t>necesidades del negocio. La </a:t>
            </a:r>
            <a:r>
              <a:rPr lang="es-MX" sz="1400" spc="-10" dirty="0">
                <a:solidFill>
                  <a:srgbClr val="013F99"/>
                </a:solidFill>
                <a:latin typeface="Century Gothic" panose="020B0502020202020204" pitchFamily="34" charset="0"/>
                <a:cs typeface="Arial" panose="020B0604020202020204" pitchFamily="34" charset="0"/>
              </a:rPr>
              <a:t>mejora  continua </a:t>
            </a:r>
            <a:r>
              <a:rPr lang="es-MX" sz="1400" spc="-20" dirty="0">
                <a:solidFill>
                  <a:srgbClr val="013F99"/>
                </a:solidFill>
                <a:latin typeface="Century Gothic" panose="020B0502020202020204" pitchFamily="34" charset="0"/>
                <a:cs typeface="Arial" panose="020B0604020202020204" pitchFamily="34" charset="0"/>
              </a:rPr>
              <a:t>trata </a:t>
            </a:r>
            <a:r>
              <a:rPr lang="es-MX" sz="1400" spc="-10" dirty="0">
                <a:solidFill>
                  <a:srgbClr val="013F99"/>
                </a:solidFill>
                <a:latin typeface="Century Gothic" panose="020B0502020202020204" pitchFamily="34" charset="0"/>
                <a:cs typeface="Arial" panose="020B0604020202020204" pitchFamily="34" charset="0"/>
              </a:rPr>
              <a:t>sobre cómo mejorar </a:t>
            </a:r>
            <a:r>
              <a:rPr lang="es-MX" sz="1400" dirty="0">
                <a:solidFill>
                  <a:srgbClr val="013F99"/>
                </a:solidFill>
                <a:latin typeface="Century Gothic" panose="020B0502020202020204" pitchFamily="34" charset="0"/>
                <a:cs typeface="Arial" panose="020B0604020202020204" pitchFamily="34" charset="0"/>
              </a:rPr>
              <a:t>el </a:t>
            </a:r>
            <a:r>
              <a:rPr lang="es-MX" sz="1400" spc="-10" dirty="0">
                <a:solidFill>
                  <a:srgbClr val="013F99"/>
                </a:solidFill>
                <a:latin typeface="Century Gothic" panose="020B0502020202020204" pitchFamily="34" charset="0"/>
                <a:cs typeface="Arial" panose="020B0604020202020204" pitchFamily="34" charset="0"/>
              </a:rPr>
              <a:t>servicio, </a:t>
            </a:r>
            <a:r>
              <a:rPr lang="es-MX" sz="1400" spc="-5" dirty="0">
                <a:solidFill>
                  <a:srgbClr val="013F99"/>
                </a:solidFill>
                <a:latin typeface="Century Gothic" panose="020B0502020202020204" pitchFamily="34" charset="0"/>
                <a:cs typeface="Arial" panose="020B0604020202020204" pitchFamily="34" charset="0"/>
              </a:rPr>
              <a:t>los </a:t>
            </a:r>
            <a:r>
              <a:rPr lang="es-MX" sz="1400" spc="-10" dirty="0">
                <a:solidFill>
                  <a:srgbClr val="013F99"/>
                </a:solidFill>
                <a:latin typeface="Century Gothic" panose="020B0502020202020204" pitchFamily="34" charset="0"/>
                <a:cs typeface="Arial" panose="020B0604020202020204" pitchFamily="34" charset="0"/>
              </a:rPr>
              <a:t>procesos </a:t>
            </a:r>
            <a:r>
              <a:rPr lang="es-MX" sz="1400" dirty="0">
                <a:solidFill>
                  <a:srgbClr val="013F99"/>
                </a:solidFill>
                <a:latin typeface="Century Gothic" panose="020B0502020202020204" pitchFamily="34" charset="0"/>
                <a:cs typeface="Arial" panose="020B0604020202020204" pitchFamily="34" charset="0"/>
              </a:rPr>
              <a:t>y las </a:t>
            </a:r>
            <a:r>
              <a:rPr lang="es-MX" sz="1400" spc="-5" dirty="0">
                <a:solidFill>
                  <a:srgbClr val="013F99"/>
                </a:solidFill>
                <a:latin typeface="Century Gothic" panose="020B0502020202020204" pitchFamily="34" charset="0"/>
                <a:cs typeface="Arial" panose="020B0604020202020204" pitchFamily="34" charset="0"/>
              </a:rPr>
              <a:t>actividades de cada  una de </a:t>
            </a:r>
            <a:r>
              <a:rPr lang="es-MX" sz="1400" dirty="0">
                <a:solidFill>
                  <a:srgbClr val="013F99"/>
                </a:solidFill>
                <a:latin typeface="Century Gothic" panose="020B0502020202020204" pitchFamily="34" charset="0"/>
                <a:cs typeface="Arial" panose="020B0604020202020204" pitchFamily="34" charset="0"/>
              </a:rPr>
              <a:t>las </a:t>
            </a:r>
            <a:r>
              <a:rPr lang="es-MX" sz="1400" spc="-10" dirty="0">
                <a:solidFill>
                  <a:srgbClr val="013F99"/>
                </a:solidFill>
                <a:latin typeface="Century Gothic" panose="020B0502020202020204" pitchFamily="34" charset="0"/>
                <a:cs typeface="Arial" panose="020B0604020202020204" pitchFamily="34" charset="0"/>
              </a:rPr>
              <a:t>fases </a:t>
            </a:r>
            <a:r>
              <a:rPr lang="es-MX" sz="1400" spc="-5" dirty="0">
                <a:solidFill>
                  <a:srgbClr val="013F99"/>
                </a:solidFill>
                <a:latin typeface="Century Gothic" panose="020B0502020202020204" pitchFamily="34" charset="0"/>
                <a:cs typeface="Arial" panose="020B0604020202020204" pitchFamily="34" charset="0"/>
              </a:rPr>
              <a:t>del </a:t>
            </a:r>
            <a:r>
              <a:rPr lang="es-MX" sz="1400" spc="-10" dirty="0">
                <a:solidFill>
                  <a:srgbClr val="013F99"/>
                </a:solidFill>
                <a:latin typeface="Century Gothic" panose="020B0502020202020204" pitchFamily="34" charset="0"/>
                <a:cs typeface="Arial" panose="020B0604020202020204" pitchFamily="34" charset="0"/>
              </a:rPr>
              <a:t>ciclo </a:t>
            </a:r>
            <a:r>
              <a:rPr lang="es-MX" sz="1400" spc="-5" dirty="0">
                <a:solidFill>
                  <a:srgbClr val="013F99"/>
                </a:solidFill>
                <a:latin typeface="Century Gothic" panose="020B0502020202020204" pitchFamily="34" charset="0"/>
                <a:cs typeface="Arial" panose="020B0604020202020204" pitchFamily="34" charset="0"/>
              </a:rPr>
              <a:t>de</a:t>
            </a:r>
            <a:r>
              <a:rPr lang="es-MX" sz="1400" spc="75" dirty="0">
                <a:solidFill>
                  <a:srgbClr val="013F99"/>
                </a:solidFill>
                <a:latin typeface="Century Gothic" panose="020B0502020202020204" pitchFamily="34" charset="0"/>
                <a:cs typeface="Arial" panose="020B0604020202020204" pitchFamily="34" charset="0"/>
              </a:rPr>
              <a:t> </a:t>
            </a:r>
            <a:r>
              <a:rPr lang="es-MX" sz="1400" dirty="0">
                <a:solidFill>
                  <a:srgbClr val="013F99"/>
                </a:solidFill>
                <a:latin typeface="Century Gothic" panose="020B0502020202020204" pitchFamily="34" charset="0"/>
                <a:cs typeface="Arial" panose="020B0604020202020204" pitchFamily="34" charset="0"/>
              </a:rPr>
              <a:t>vida</a:t>
            </a:r>
          </a:p>
        </p:txBody>
      </p:sp>
      <p:sp>
        <p:nvSpPr>
          <p:cNvPr id="4" name="object 2">
            <a:extLst>
              <a:ext uri="{FF2B5EF4-FFF2-40B4-BE49-F238E27FC236}">
                <a16:creationId xmlns:a16="http://schemas.microsoft.com/office/drawing/2014/main" id="{E68B3B6F-F474-B217-2358-0DCBE99A5DE3}"/>
              </a:ext>
            </a:extLst>
          </p:cNvPr>
          <p:cNvSpPr txBox="1">
            <a:spLocks noGrp="1"/>
          </p:cNvSpPr>
          <p:nvPr>
            <p:ph type="title"/>
          </p:nvPr>
        </p:nvSpPr>
        <p:spPr>
          <a:xfrm>
            <a:off x="940410" y="852997"/>
            <a:ext cx="2477770" cy="22890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13F99"/>
                </a:solidFill>
                <a:latin typeface="Century Gothic" panose="020B0502020202020204" pitchFamily="34" charset="0"/>
                <a:cs typeface="Arial" panose="020B0604020202020204" pitchFamily="34" charset="0"/>
              </a:rPr>
              <a:t>Fases </a:t>
            </a:r>
            <a:r>
              <a:rPr sz="1400" b="1" dirty="0">
                <a:solidFill>
                  <a:srgbClr val="013F99"/>
                </a:solidFill>
                <a:latin typeface="Century Gothic" panose="020B0502020202020204" pitchFamily="34" charset="0"/>
                <a:cs typeface="Arial" panose="020B0604020202020204" pitchFamily="34" charset="0"/>
              </a:rPr>
              <a:t>y </a:t>
            </a:r>
            <a:r>
              <a:rPr sz="1400" b="1" spc="-5" dirty="0">
                <a:solidFill>
                  <a:srgbClr val="013F99"/>
                </a:solidFill>
                <a:latin typeface="Century Gothic" panose="020B0502020202020204" pitchFamily="34" charset="0"/>
                <a:cs typeface="Arial" panose="020B0604020202020204" pitchFamily="34" charset="0"/>
              </a:rPr>
              <a:t>Procesos </a:t>
            </a:r>
            <a:r>
              <a:rPr sz="1400" b="1" dirty="0">
                <a:solidFill>
                  <a:srgbClr val="013F99"/>
                </a:solidFill>
                <a:latin typeface="Century Gothic" panose="020B0502020202020204" pitchFamily="34" charset="0"/>
                <a:cs typeface="Arial" panose="020B0604020202020204" pitchFamily="34" charset="0"/>
              </a:rPr>
              <a:t>-</a:t>
            </a:r>
            <a:r>
              <a:rPr sz="1400" b="1" spc="-90" dirty="0">
                <a:solidFill>
                  <a:srgbClr val="013F99"/>
                </a:solidFill>
                <a:latin typeface="Century Gothic" panose="020B0502020202020204" pitchFamily="34" charset="0"/>
                <a:cs typeface="Arial" panose="020B0604020202020204" pitchFamily="34" charset="0"/>
              </a:rPr>
              <a:t> </a:t>
            </a:r>
            <a:r>
              <a:rPr sz="1400" b="1" dirty="0">
                <a:solidFill>
                  <a:srgbClr val="013F99"/>
                </a:solidFill>
                <a:latin typeface="Century Gothic" panose="020B0502020202020204" pitchFamily="34" charset="0"/>
                <a:cs typeface="Arial" panose="020B0604020202020204" pitchFamily="34" charset="0"/>
              </a:rPr>
              <a:t>5</a:t>
            </a:r>
          </a:p>
        </p:txBody>
      </p:sp>
    </p:spTree>
    <p:extLst>
      <p:ext uri="{BB962C8B-B14F-4D97-AF65-F5344CB8AC3E}">
        <p14:creationId xmlns:p14="http://schemas.microsoft.com/office/powerpoint/2010/main" val="381224229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5">
            <a:extLst>
              <a:ext uri="{FF2B5EF4-FFF2-40B4-BE49-F238E27FC236}">
                <a16:creationId xmlns:a16="http://schemas.microsoft.com/office/drawing/2014/main" id="{9CC9442D-E351-C61A-8AD6-429FFB5C0A7E}"/>
              </a:ext>
            </a:extLst>
          </p:cNvPr>
          <p:cNvSpPr/>
          <p:nvPr/>
        </p:nvSpPr>
        <p:spPr>
          <a:xfrm>
            <a:off x="1026693" y="1738604"/>
            <a:ext cx="6634480" cy="4647819"/>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object 4">
            <a:extLst>
              <a:ext uri="{FF2B5EF4-FFF2-40B4-BE49-F238E27FC236}">
                <a16:creationId xmlns:a16="http://schemas.microsoft.com/office/drawing/2014/main" id="{4DBDFA5D-BB26-88E8-2396-76908327A6F7}"/>
              </a:ext>
            </a:extLst>
          </p:cNvPr>
          <p:cNvSpPr txBox="1">
            <a:spLocks noGrp="1"/>
          </p:cNvSpPr>
          <p:nvPr>
            <p:ph type="title"/>
          </p:nvPr>
        </p:nvSpPr>
        <p:spPr>
          <a:xfrm>
            <a:off x="962710" y="723609"/>
            <a:ext cx="3672840" cy="22890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13F99"/>
                </a:solidFill>
                <a:latin typeface="Century Gothic" panose="020B0502020202020204" pitchFamily="34" charset="0"/>
                <a:cs typeface="Arial" panose="020B0604020202020204" pitchFamily="34" charset="0"/>
              </a:rPr>
              <a:t>Ciclo de </a:t>
            </a:r>
            <a:r>
              <a:rPr sz="1400" b="1" spc="-5" dirty="0">
                <a:solidFill>
                  <a:srgbClr val="013F99"/>
                </a:solidFill>
                <a:latin typeface="Century Gothic" panose="020B0502020202020204" pitchFamily="34" charset="0"/>
                <a:cs typeface="Arial" panose="020B0604020202020204" pitchFamily="34" charset="0"/>
              </a:rPr>
              <a:t>Vida </a:t>
            </a:r>
            <a:r>
              <a:rPr sz="1400" b="1" dirty="0">
                <a:solidFill>
                  <a:srgbClr val="013F99"/>
                </a:solidFill>
                <a:latin typeface="Century Gothic" panose="020B0502020202020204" pitchFamily="34" charset="0"/>
                <a:cs typeface="Arial" panose="020B0604020202020204" pitchFamily="34" charset="0"/>
              </a:rPr>
              <a:t>de los</a:t>
            </a:r>
            <a:r>
              <a:rPr sz="1400" b="1" spc="-110" dirty="0">
                <a:solidFill>
                  <a:srgbClr val="013F99"/>
                </a:solidFill>
                <a:latin typeface="Century Gothic" panose="020B0502020202020204" pitchFamily="34" charset="0"/>
                <a:cs typeface="Arial" panose="020B0604020202020204" pitchFamily="34" charset="0"/>
              </a:rPr>
              <a:t> </a:t>
            </a:r>
            <a:r>
              <a:rPr sz="1400" b="1" dirty="0">
                <a:solidFill>
                  <a:srgbClr val="013F99"/>
                </a:solidFill>
                <a:latin typeface="Century Gothic" panose="020B0502020202020204" pitchFamily="34" charset="0"/>
                <a:cs typeface="Arial" panose="020B0604020202020204" pitchFamily="34" charset="0"/>
              </a:rPr>
              <a:t>Servicios</a:t>
            </a:r>
          </a:p>
        </p:txBody>
      </p:sp>
    </p:spTree>
    <p:extLst>
      <p:ext uri="{BB962C8B-B14F-4D97-AF65-F5344CB8AC3E}">
        <p14:creationId xmlns:p14="http://schemas.microsoft.com/office/powerpoint/2010/main" val="27868494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5">
            <a:extLst>
              <a:ext uri="{FF2B5EF4-FFF2-40B4-BE49-F238E27FC236}">
                <a16:creationId xmlns:a16="http://schemas.microsoft.com/office/drawing/2014/main" id="{4BE63681-5A5F-E2E4-2AB2-9EA317ECF10F}"/>
              </a:ext>
            </a:extLst>
          </p:cNvPr>
          <p:cNvSpPr/>
          <p:nvPr/>
        </p:nvSpPr>
        <p:spPr>
          <a:xfrm>
            <a:off x="1106906" y="1708759"/>
            <a:ext cx="6489064" cy="4499737"/>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object 4">
            <a:extLst>
              <a:ext uri="{FF2B5EF4-FFF2-40B4-BE49-F238E27FC236}">
                <a16:creationId xmlns:a16="http://schemas.microsoft.com/office/drawing/2014/main" id="{6F05F7F6-8541-FE83-4EF8-696095302712}"/>
              </a:ext>
            </a:extLst>
          </p:cNvPr>
          <p:cNvSpPr txBox="1">
            <a:spLocks noGrp="1"/>
          </p:cNvSpPr>
          <p:nvPr>
            <p:ph type="title"/>
          </p:nvPr>
        </p:nvSpPr>
        <p:spPr>
          <a:xfrm>
            <a:off x="1192530" y="823141"/>
            <a:ext cx="3672840" cy="2289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13F99"/>
                </a:solidFill>
                <a:latin typeface="Century Gothic" panose="020B0502020202020204" pitchFamily="34" charset="0"/>
                <a:cs typeface="Arial" panose="020B0604020202020204" pitchFamily="34" charset="0"/>
              </a:rPr>
              <a:t>Ciclo de </a:t>
            </a:r>
            <a:r>
              <a:rPr sz="1400" spc="-5" dirty="0">
                <a:solidFill>
                  <a:srgbClr val="013F99"/>
                </a:solidFill>
                <a:latin typeface="Century Gothic" panose="020B0502020202020204" pitchFamily="34" charset="0"/>
                <a:cs typeface="Arial" panose="020B0604020202020204" pitchFamily="34" charset="0"/>
              </a:rPr>
              <a:t>Vida </a:t>
            </a:r>
            <a:r>
              <a:rPr sz="1400" dirty="0">
                <a:solidFill>
                  <a:srgbClr val="013F99"/>
                </a:solidFill>
                <a:latin typeface="Century Gothic" panose="020B0502020202020204" pitchFamily="34" charset="0"/>
                <a:cs typeface="Arial" panose="020B0604020202020204" pitchFamily="34" charset="0"/>
              </a:rPr>
              <a:t>de los</a:t>
            </a:r>
            <a:r>
              <a:rPr sz="1400" spc="-110" dirty="0">
                <a:solidFill>
                  <a:srgbClr val="013F99"/>
                </a:solidFill>
                <a:latin typeface="Century Gothic" panose="020B0502020202020204" pitchFamily="34" charset="0"/>
                <a:cs typeface="Arial" panose="020B0604020202020204" pitchFamily="34" charset="0"/>
              </a:rPr>
              <a:t> </a:t>
            </a:r>
            <a:r>
              <a:rPr sz="1400" dirty="0">
                <a:solidFill>
                  <a:srgbClr val="013F99"/>
                </a:solidFill>
                <a:latin typeface="Century Gothic" panose="020B0502020202020204" pitchFamily="34" charset="0"/>
                <a:cs typeface="Arial" panose="020B0604020202020204" pitchFamily="34" charset="0"/>
              </a:rPr>
              <a:t>Servicios</a:t>
            </a:r>
          </a:p>
        </p:txBody>
      </p:sp>
    </p:spTree>
    <p:extLst>
      <p:ext uri="{BB962C8B-B14F-4D97-AF65-F5344CB8AC3E}">
        <p14:creationId xmlns:p14="http://schemas.microsoft.com/office/powerpoint/2010/main" val="15546750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5">
            <a:extLst>
              <a:ext uri="{FF2B5EF4-FFF2-40B4-BE49-F238E27FC236}">
                <a16:creationId xmlns:a16="http://schemas.microsoft.com/office/drawing/2014/main" id="{D4AF73D7-1963-7EF6-7A2F-53F0BA541650}"/>
              </a:ext>
            </a:extLst>
          </p:cNvPr>
          <p:cNvSpPr/>
          <p:nvPr/>
        </p:nvSpPr>
        <p:spPr>
          <a:xfrm>
            <a:off x="924914" y="1447311"/>
            <a:ext cx="6528943" cy="4618990"/>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object 4">
            <a:extLst>
              <a:ext uri="{FF2B5EF4-FFF2-40B4-BE49-F238E27FC236}">
                <a16:creationId xmlns:a16="http://schemas.microsoft.com/office/drawing/2014/main" id="{518232AD-5B3D-E642-718A-DB82DBFC19FB}"/>
              </a:ext>
            </a:extLst>
          </p:cNvPr>
          <p:cNvSpPr txBox="1">
            <a:spLocks noGrp="1"/>
          </p:cNvSpPr>
          <p:nvPr>
            <p:ph type="title"/>
          </p:nvPr>
        </p:nvSpPr>
        <p:spPr>
          <a:xfrm>
            <a:off x="1192530" y="922332"/>
            <a:ext cx="3672840" cy="2289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13F99"/>
                </a:solidFill>
                <a:latin typeface="Century Gothic" panose="020B0502020202020204" pitchFamily="34" charset="0"/>
                <a:cs typeface="Arial" panose="020B0604020202020204" pitchFamily="34" charset="0"/>
              </a:rPr>
              <a:t>Ciclo de </a:t>
            </a:r>
            <a:r>
              <a:rPr sz="1400" spc="-5" dirty="0">
                <a:solidFill>
                  <a:srgbClr val="013F99"/>
                </a:solidFill>
                <a:latin typeface="Century Gothic" panose="020B0502020202020204" pitchFamily="34" charset="0"/>
                <a:cs typeface="Arial" panose="020B0604020202020204" pitchFamily="34" charset="0"/>
              </a:rPr>
              <a:t>Vida </a:t>
            </a:r>
            <a:r>
              <a:rPr sz="1400" dirty="0">
                <a:solidFill>
                  <a:srgbClr val="013F99"/>
                </a:solidFill>
                <a:latin typeface="Century Gothic" panose="020B0502020202020204" pitchFamily="34" charset="0"/>
                <a:cs typeface="Arial" panose="020B0604020202020204" pitchFamily="34" charset="0"/>
              </a:rPr>
              <a:t>de los</a:t>
            </a:r>
            <a:r>
              <a:rPr sz="1400" spc="-110" dirty="0">
                <a:solidFill>
                  <a:srgbClr val="013F99"/>
                </a:solidFill>
                <a:latin typeface="Century Gothic" panose="020B0502020202020204" pitchFamily="34" charset="0"/>
                <a:cs typeface="Arial" panose="020B0604020202020204" pitchFamily="34" charset="0"/>
              </a:rPr>
              <a:t> </a:t>
            </a:r>
            <a:r>
              <a:rPr sz="1400" dirty="0">
                <a:solidFill>
                  <a:srgbClr val="013F99"/>
                </a:solidFill>
                <a:latin typeface="Century Gothic" panose="020B0502020202020204" pitchFamily="34" charset="0"/>
                <a:cs typeface="Arial" panose="020B0604020202020204" pitchFamily="34" charset="0"/>
              </a:rPr>
              <a:t>Servicios</a:t>
            </a:r>
          </a:p>
        </p:txBody>
      </p:sp>
    </p:spTree>
    <p:extLst>
      <p:ext uri="{BB962C8B-B14F-4D97-AF65-F5344CB8AC3E}">
        <p14:creationId xmlns:p14="http://schemas.microsoft.com/office/powerpoint/2010/main" val="246497369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CuadroTexto 2">
            <a:extLst>
              <a:ext uri="{FF2B5EF4-FFF2-40B4-BE49-F238E27FC236}">
                <a16:creationId xmlns:a16="http://schemas.microsoft.com/office/drawing/2014/main" id="{04CFCD75-4218-EFA2-31C7-A33013DE1692}"/>
              </a:ext>
            </a:extLst>
          </p:cNvPr>
          <p:cNvSpPr txBox="1"/>
          <p:nvPr/>
        </p:nvSpPr>
        <p:spPr>
          <a:xfrm>
            <a:off x="669272" y="1000809"/>
            <a:ext cx="7229024" cy="307777"/>
          </a:xfrm>
          <a:prstGeom prst="rect">
            <a:avLst/>
          </a:prstGeom>
          <a:noFill/>
        </p:spPr>
        <p:txBody>
          <a:bodyPr wrap="square">
            <a:spAutoFit/>
          </a:bodyPr>
          <a:lstStyle/>
          <a:p>
            <a:pPr marL="12700">
              <a:lnSpc>
                <a:spcPct val="100000"/>
              </a:lnSpc>
              <a:spcBef>
                <a:spcPts val="105"/>
              </a:spcBef>
            </a:pPr>
            <a:r>
              <a:rPr lang="es-MX" sz="1400" b="1" spc="-5" dirty="0">
                <a:solidFill>
                  <a:srgbClr val="013F99"/>
                </a:solidFill>
                <a:latin typeface="Century Gothic" panose="020B0502020202020204" pitchFamily="34" charset="0"/>
                <a:cs typeface="Arial" panose="020B0604020202020204" pitchFamily="34" charset="0"/>
              </a:rPr>
              <a:t>Beneficios </a:t>
            </a:r>
            <a:r>
              <a:rPr lang="es-MX" sz="1400" b="1" dirty="0">
                <a:solidFill>
                  <a:srgbClr val="013F99"/>
                </a:solidFill>
                <a:latin typeface="Century Gothic" panose="020B0502020202020204" pitchFamily="34" charset="0"/>
                <a:cs typeface="Arial" panose="020B0604020202020204" pitchFamily="34" charset="0"/>
              </a:rPr>
              <a:t>de </a:t>
            </a:r>
            <a:r>
              <a:rPr lang="es-MX" sz="1400" b="1" spc="-5" dirty="0">
                <a:solidFill>
                  <a:srgbClr val="013F99"/>
                </a:solidFill>
                <a:latin typeface="Century Gothic" panose="020B0502020202020204" pitchFamily="34" charset="0"/>
                <a:cs typeface="Arial" panose="020B0604020202020204" pitchFamily="34" charset="0"/>
              </a:rPr>
              <a:t>aplicar</a:t>
            </a:r>
            <a:r>
              <a:rPr lang="es-MX" sz="1400" b="1" spc="-90" dirty="0">
                <a:solidFill>
                  <a:srgbClr val="013F99"/>
                </a:solidFill>
                <a:latin typeface="Century Gothic" panose="020B0502020202020204" pitchFamily="34" charset="0"/>
                <a:cs typeface="Arial" panose="020B0604020202020204" pitchFamily="34" charset="0"/>
              </a:rPr>
              <a:t> </a:t>
            </a:r>
            <a:r>
              <a:rPr lang="es-MX" sz="1400" b="1" spc="-5" dirty="0">
                <a:solidFill>
                  <a:srgbClr val="013F99"/>
                </a:solidFill>
                <a:latin typeface="Century Gothic" panose="020B0502020202020204" pitchFamily="34" charset="0"/>
                <a:cs typeface="Arial" panose="020B0604020202020204" pitchFamily="34" charset="0"/>
              </a:rPr>
              <a:t>el </a:t>
            </a:r>
            <a:r>
              <a:rPr lang="es-MX" sz="1400" b="1" dirty="0">
                <a:solidFill>
                  <a:srgbClr val="013F99"/>
                </a:solidFill>
                <a:latin typeface="Century Gothic" panose="020B0502020202020204" pitchFamily="34" charset="0"/>
                <a:cs typeface="Arial" panose="020B0604020202020204" pitchFamily="34" charset="0"/>
              </a:rPr>
              <a:t>Ciclo de</a:t>
            </a:r>
            <a:r>
              <a:rPr lang="es-MX" sz="1400" b="1" spc="-45" dirty="0">
                <a:solidFill>
                  <a:srgbClr val="013F99"/>
                </a:solidFill>
                <a:latin typeface="Century Gothic" panose="020B0502020202020204" pitchFamily="34" charset="0"/>
                <a:cs typeface="Arial" panose="020B0604020202020204" pitchFamily="34" charset="0"/>
              </a:rPr>
              <a:t> </a:t>
            </a:r>
            <a:r>
              <a:rPr lang="es-MX" sz="1400" b="1" spc="-5" dirty="0">
                <a:solidFill>
                  <a:srgbClr val="013F99"/>
                </a:solidFill>
                <a:latin typeface="Century Gothic" panose="020B0502020202020204" pitchFamily="34" charset="0"/>
                <a:cs typeface="Arial" panose="020B0604020202020204" pitchFamily="34" charset="0"/>
              </a:rPr>
              <a:t>Vida</a:t>
            </a:r>
            <a:endParaRPr lang="es-CO" sz="1400" b="1" dirty="0">
              <a:solidFill>
                <a:srgbClr val="013F99"/>
              </a:solidFill>
              <a:latin typeface="Century Gothic" panose="020B0502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57E686D2-1689-9D4D-4B32-9D8D6834F79A}"/>
              </a:ext>
            </a:extLst>
          </p:cNvPr>
          <p:cNvSpPr txBox="1"/>
          <p:nvPr/>
        </p:nvSpPr>
        <p:spPr>
          <a:xfrm>
            <a:off x="669272" y="1611319"/>
            <a:ext cx="5903842" cy="3639458"/>
          </a:xfrm>
          <a:prstGeom prst="rect">
            <a:avLst/>
          </a:prstGeom>
          <a:noFill/>
        </p:spPr>
        <p:txBody>
          <a:bodyPr wrap="square">
            <a:spAutoFit/>
          </a:bodyPr>
          <a:lstStyle/>
          <a:p>
            <a:pPr marL="299085" indent="-287020">
              <a:lnSpc>
                <a:spcPct val="100000"/>
              </a:lnSpc>
              <a:spcBef>
                <a:spcPts val="890"/>
              </a:spcBef>
              <a:buFont typeface="Arial"/>
              <a:buChar char="•"/>
              <a:tabLst>
                <a:tab pos="299085" algn="l"/>
                <a:tab pos="299720" algn="l"/>
              </a:tabLst>
            </a:pPr>
            <a:r>
              <a:rPr lang="es-MX" sz="1400" spc="-5" dirty="0">
                <a:solidFill>
                  <a:srgbClr val="013F99"/>
                </a:solidFill>
                <a:latin typeface="Century Gothic" panose="020B0502020202020204" pitchFamily="34" charset="0"/>
                <a:cs typeface="Arial" panose="020B0604020202020204" pitchFamily="34" charset="0"/>
              </a:rPr>
              <a:t>Mantiene la visión de </a:t>
            </a:r>
            <a:r>
              <a:rPr lang="es-MX" sz="1400" spc="-10" dirty="0">
                <a:solidFill>
                  <a:srgbClr val="013F99"/>
                </a:solidFill>
                <a:latin typeface="Century Gothic" panose="020B0502020202020204" pitchFamily="34" charset="0"/>
                <a:cs typeface="Arial" panose="020B0604020202020204" pitchFamily="34" charset="0"/>
              </a:rPr>
              <a:t>principio </a:t>
            </a:r>
            <a:r>
              <a:rPr lang="es-MX" sz="1400" dirty="0">
                <a:solidFill>
                  <a:srgbClr val="013F99"/>
                </a:solidFill>
                <a:latin typeface="Century Gothic" panose="020B0502020202020204" pitchFamily="34" charset="0"/>
                <a:cs typeface="Arial" panose="020B0604020202020204" pitchFamily="34" charset="0"/>
              </a:rPr>
              <a:t>a </a:t>
            </a:r>
            <a:r>
              <a:rPr lang="es-MX" sz="1400" spc="-5" dirty="0">
                <a:solidFill>
                  <a:srgbClr val="013F99"/>
                </a:solidFill>
                <a:latin typeface="Century Gothic" panose="020B0502020202020204" pitchFamily="34" charset="0"/>
                <a:cs typeface="Arial" panose="020B0604020202020204" pitchFamily="34" charset="0"/>
              </a:rPr>
              <a:t>fin </a:t>
            </a:r>
            <a:r>
              <a:rPr lang="es-MX" sz="1400" dirty="0">
                <a:solidFill>
                  <a:srgbClr val="013F99"/>
                </a:solidFill>
                <a:latin typeface="Century Gothic" panose="020B0502020202020204" pitchFamily="34" charset="0"/>
                <a:cs typeface="Arial" panose="020B0604020202020204" pitchFamily="34" charset="0"/>
              </a:rPr>
              <a:t>en </a:t>
            </a:r>
            <a:r>
              <a:rPr lang="es-MX" sz="1400" spc="-5" dirty="0">
                <a:solidFill>
                  <a:srgbClr val="013F99"/>
                </a:solidFill>
                <a:latin typeface="Century Gothic" panose="020B0502020202020204" pitchFamily="34" charset="0"/>
                <a:cs typeface="Arial" panose="020B0604020202020204" pitchFamily="34" charset="0"/>
              </a:rPr>
              <a:t>la </a:t>
            </a:r>
            <a:r>
              <a:rPr lang="es-MX" sz="1400" spc="-10" dirty="0">
                <a:solidFill>
                  <a:srgbClr val="013F99"/>
                </a:solidFill>
                <a:latin typeface="Century Gothic" panose="020B0502020202020204" pitchFamily="34" charset="0"/>
                <a:cs typeface="Arial" panose="020B0604020202020204" pitchFamily="34" charset="0"/>
              </a:rPr>
              <a:t>gestión </a:t>
            </a:r>
            <a:r>
              <a:rPr lang="es-MX" sz="1400" spc="-5" dirty="0">
                <a:solidFill>
                  <a:srgbClr val="013F99"/>
                </a:solidFill>
                <a:latin typeface="Century Gothic" panose="020B0502020202020204" pitchFamily="34" charset="0"/>
                <a:cs typeface="Arial" panose="020B0604020202020204" pitchFamily="34" charset="0"/>
              </a:rPr>
              <a:t>del</a:t>
            </a:r>
            <a:r>
              <a:rPr lang="es-MX" sz="1400" spc="14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servicio.</a:t>
            </a:r>
            <a:endParaRPr lang="es-MX"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795"/>
              </a:spcBef>
              <a:buFont typeface="Arial"/>
              <a:buChar char="•"/>
              <a:tabLst>
                <a:tab pos="299085" algn="l"/>
                <a:tab pos="299720" algn="l"/>
              </a:tabLst>
            </a:pPr>
            <a:r>
              <a:rPr lang="es-MX" sz="1400" dirty="0">
                <a:solidFill>
                  <a:srgbClr val="013F99"/>
                </a:solidFill>
                <a:latin typeface="Century Gothic" panose="020B0502020202020204" pitchFamily="34" charset="0"/>
                <a:cs typeface="Arial" panose="020B0604020202020204" pitchFamily="34" charset="0"/>
              </a:rPr>
              <a:t>Mejor </a:t>
            </a:r>
            <a:r>
              <a:rPr lang="es-MX" sz="1400" spc="-10" dirty="0">
                <a:solidFill>
                  <a:srgbClr val="013F99"/>
                </a:solidFill>
                <a:latin typeface="Century Gothic" panose="020B0502020202020204" pitchFamily="34" charset="0"/>
                <a:cs typeface="Arial" panose="020B0604020202020204" pitchFamily="34" charset="0"/>
              </a:rPr>
              <a:t>integración </a:t>
            </a:r>
            <a:r>
              <a:rPr lang="es-MX" sz="1400" dirty="0">
                <a:solidFill>
                  <a:srgbClr val="013F99"/>
                </a:solidFill>
                <a:latin typeface="Century Gothic" panose="020B0502020202020204" pitchFamily="34" charset="0"/>
                <a:cs typeface="Arial" panose="020B0604020202020204" pitchFamily="34" charset="0"/>
              </a:rPr>
              <a:t>y </a:t>
            </a:r>
            <a:r>
              <a:rPr lang="es-MX" sz="1400" spc="-10" dirty="0">
                <a:solidFill>
                  <a:srgbClr val="013F99"/>
                </a:solidFill>
                <a:latin typeface="Century Gothic" panose="020B0502020202020204" pitchFamily="34" charset="0"/>
                <a:cs typeface="Arial" panose="020B0604020202020204" pitchFamily="34" charset="0"/>
              </a:rPr>
              <a:t>coordinación </a:t>
            </a:r>
            <a:r>
              <a:rPr lang="es-MX" sz="1400" spc="-5" dirty="0">
                <a:solidFill>
                  <a:srgbClr val="013F99"/>
                </a:solidFill>
                <a:latin typeface="Century Gothic" panose="020B0502020202020204" pitchFamily="34" charset="0"/>
                <a:cs typeface="Arial" panose="020B0604020202020204" pitchFamily="34" charset="0"/>
              </a:rPr>
              <a:t>de los Procesos </a:t>
            </a:r>
            <a:r>
              <a:rPr lang="es-MX" sz="1400" dirty="0">
                <a:solidFill>
                  <a:srgbClr val="013F99"/>
                </a:solidFill>
                <a:latin typeface="Century Gothic" panose="020B0502020202020204" pitchFamily="34" charset="0"/>
                <a:cs typeface="Arial" panose="020B0604020202020204" pitchFamily="34" charset="0"/>
              </a:rPr>
              <a:t>y las</a:t>
            </a:r>
            <a:r>
              <a:rPr lang="es-MX" sz="1400" spc="125" dirty="0">
                <a:solidFill>
                  <a:srgbClr val="013F99"/>
                </a:solidFill>
                <a:latin typeface="Century Gothic" panose="020B0502020202020204" pitchFamily="34" charset="0"/>
                <a:cs typeface="Arial" panose="020B0604020202020204" pitchFamily="34" charset="0"/>
              </a:rPr>
              <a:t> </a:t>
            </a:r>
            <a:r>
              <a:rPr lang="es-MX" sz="1400" spc="-10" dirty="0">
                <a:solidFill>
                  <a:srgbClr val="013F99"/>
                </a:solidFill>
                <a:latin typeface="Century Gothic" panose="020B0502020202020204" pitchFamily="34" charset="0"/>
                <a:cs typeface="Arial" panose="020B0604020202020204" pitchFamily="34" charset="0"/>
              </a:rPr>
              <a:t>Funciones</a:t>
            </a:r>
            <a:endParaRPr lang="es-MX" sz="1400" dirty="0">
              <a:solidFill>
                <a:srgbClr val="013F99"/>
              </a:solidFill>
              <a:latin typeface="Century Gothic" panose="020B0502020202020204" pitchFamily="34" charset="0"/>
              <a:cs typeface="Arial" panose="020B0604020202020204" pitchFamily="34" charset="0"/>
            </a:endParaRPr>
          </a:p>
          <a:p>
            <a:pPr marL="299085" indent="-287020">
              <a:lnSpc>
                <a:spcPts val="2055"/>
              </a:lnSpc>
              <a:spcBef>
                <a:spcPts val="780"/>
              </a:spcBef>
              <a:buFont typeface="Arial"/>
              <a:buChar char="•"/>
              <a:tabLst>
                <a:tab pos="299085" algn="l"/>
                <a:tab pos="299720" algn="l"/>
              </a:tabLst>
            </a:pPr>
            <a:r>
              <a:rPr lang="es-MX" sz="1400" dirty="0">
                <a:solidFill>
                  <a:srgbClr val="013F99"/>
                </a:solidFill>
                <a:latin typeface="Century Gothic" panose="020B0502020202020204" pitchFamily="34" charset="0"/>
                <a:cs typeface="Arial" panose="020B0604020202020204" pitchFamily="34" charset="0"/>
              </a:rPr>
              <a:t>Mejor </a:t>
            </a:r>
            <a:r>
              <a:rPr lang="es-MX" sz="1400" spc="-5" dirty="0">
                <a:solidFill>
                  <a:srgbClr val="013F99"/>
                </a:solidFill>
                <a:latin typeface="Century Gothic" panose="020B0502020202020204" pitchFamily="34" charset="0"/>
                <a:cs typeface="Arial" panose="020B0604020202020204" pitchFamily="34" charset="0"/>
              </a:rPr>
              <a:t>posicionamiento de los responsables de </a:t>
            </a:r>
            <a:r>
              <a:rPr lang="es-MX" sz="1400" dirty="0">
                <a:solidFill>
                  <a:srgbClr val="013F99"/>
                </a:solidFill>
                <a:latin typeface="Century Gothic" panose="020B0502020202020204" pitchFamily="34" charset="0"/>
                <a:cs typeface="Arial" panose="020B0604020202020204" pitchFamily="34" charset="0"/>
              </a:rPr>
              <a:t>la </a:t>
            </a:r>
            <a:r>
              <a:rPr lang="es-MX" sz="1400" spc="-10" dirty="0">
                <a:solidFill>
                  <a:srgbClr val="013F99"/>
                </a:solidFill>
                <a:latin typeface="Century Gothic" panose="020B0502020202020204" pitchFamily="34" charset="0"/>
                <a:cs typeface="Arial" panose="020B0604020202020204" pitchFamily="34" charset="0"/>
              </a:rPr>
              <a:t>entrega </a:t>
            </a:r>
            <a:r>
              <a:rPr lang="es-MX" sz="1400" dirty="0">
                <a:solidFill>
                  <a:srgbClr val="013F99"/>
                </a:solidFill>
                <a:latin typeface="Century Gothic" panose="020B0502020202020204" pitchFamily="34" charset="0"/>
                <a:cs typeface="Arial" panose="020B0604020202020204" pitchFamily="34" charset="0"/>
              </a:rPr>
              <a:t>y el </a:t>
            </a:r>
            <a:r>
              <a:rPr lang="es-MX" sz="1400" spc="-10" dirty="0">
                <a:solidFill>
                  <a:srgbClr val="013F99"/>
                </a:solidFill>
                <a:latin typeface="Century Gothic" panose="020B0502020202020204" pitchFamily="34" charset="0"/>
                <a:cs typeface="Arial" panose="020B0604020202020204" pitchFamily="34" charset="0"/>
              </a:rPr>
              <a:t>soporte</a:t>
            </a:r>
            <a:r>
              <a:rPr lang="es-MX" sz="1400" spc="50"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hacia</a:t>
            </a:r>
            <a:endParaRPr lang="es-MX" sz="1400" dirty="0">
              <a:solidFill>
                <a:srgbClr val="013F99"/>
              </a:solidFill>
              <a:latin typeface="Century Gothic" panose="020B0502020202020204" pitchFamily="34" charset="0"/>
              <a:cs typeface="Arial" panose="020B0604020202020204" pitchFamily="34" charset="0"/>
            </a:endParaRPr>
          </a:p>
          <a:p>
            <a:pPr marL="299085">
              <a:lnSpc>
                <a:spcPts val="2055"/>
              </a:lnSpc>
            </a:pPr>
            <a:r>
              <a:rPr lang="es-MX" sz="1400" dirty="0">
                <a:solidFill>
                  <a:srgbClr val="013F99"/>
                </a:solidFill>
                <a:latin typeface="Century Gothic" panose="020B0502020202020204" pitchFamily="34" charset="0"/>
                <a:cs typeface="Arial" panose="020B0604020202020204" pitchFamily="34" charset="0"/>
              </a:rPr>
              <a:t>el </a:t>
            </a:r>
            <a:r>
              <a:rPr lang="es-MX" sz="1400" spc="-10" dirty="0">
                <a:solidFill>
                  <a:srgbClr val="013F99"/>
                </a:solidFill>
                <a:latin typeface="Century Gothic" panose="020B0502020202020204" pitchFamily="34" charset="0"/>
                <a:cs typeface="Arial" panose="020B0604020202020204" pitchFamily="34" charset="0"/>
              </a:rPr>
              <a:t>Cliente</a:t>
            </a:r>
            <a:endParaRPr lang="es-MX" sz="1400" dirty="0">
              <a:solidFill>
                <a:srgbClr val="013F99"/>
              </a:solidFill>
              <a:latin typeface="Century Gothic" panose="020B0502020202020204" pitchFamily="34" charset="0"/>
              <a:cs typeface="Arial" panose="020B0604020202020204" pitchFamily="34" charset="0"/>
            </a:endParaRPr>
          </a:p>
          <a:p>
            <a:pPr marL="299085" marR="389255" indent="-287020">
              <a:lnSpc>
                <a:spcPts val="1939"/>
              </a:lnSpc>
              <a:spcBef>
                <a:spcPts val="1025"/>
              </a:spcBef>
              <a:buFont typeface="Arial"/>
              <a:buChar char="•"/>
              <a:tabLst>
                <a:tab pos="299085" algn="l"/>
                <a:tab pos="299720" algn="l"/>
              </a:tabLst>
            </a:pPr>
            <a:r>
              <a:rPr lang="es-MX" sz="1400" dirty="0">
                <a:solidFill>
                  <a:srgbClr val="013F99"/>
                </a:solidFill>
                <a:latin typeface="Century Gothic" panose="020B0502020202020204" pitchFamily="34" charset="0"/>
                <a:cs typeface="Arial" panose="020B0604020202020204" pitchFamily="34" charset="0"/>
              </a:rPr>
              <a:t>Mejor </a:t>
            </a:r>
            <a:r>
              <a:rPr lang="es-MX" sz="1400" spc="-10" dirty="0">
                <a:solidFill>
                  <a:srgbClr val="013F99"/>
                </a:solidFill>
                <a:latin typeface="Century Gothic" panose="020B0502020202020204" pitchFamily="34" charset="0"/>
                <a:cs typeface="Arial" panose="020B0604020202020204" pitchFamily="34" charset="0"/>
              </a:rPr>
              <a:t>integración con </a:t>
            </a:r>
            <a:r>
              <a:rPr lang="es-MX" sz="1400" dirty="0">
                <a:solidFill>
                  <a:srgbClr val="013F99"/>
                </a:solidFill>
                <a:latin typeface="Century Gothic" panose="020B0502020202020204" pitchFamily="34" charset="0"/>
                <a:cs typeface="Arial" panose="020B0604020202020204" pitchFamily="34" charset="0"/>
              </a:rPr>
              <a:t>el </a:t>
            </a:r>
            <a:r>
              <a:rPr lang="es-MX" sz="1400" spc="-5" dirty="0">
                <a:solidFill>
                  <a:srgbClr val="013F99"/>
                </a:solidFill>
                <a:latin typeface="Century Gothic" panose="020B0502020202020204" pitchFamily="34" charset="0"/>
                <a:cs typeface="Arial" panose="020B0604020202020204" pitchFamily="34" charset="0"/>
              </a:rPr>
              <a:t>Negocio </a:t>
            </a:r>
            <a:r>
              <a:rPr lang="es-MX" sz="1400" dirty="0">
                <a:solidFill>
                  <a:srgbClr val="013F99"/>
                </a:solidFill>
                <a:latin typeface="Century Gothic" panose="020B0502020202020204" pitchFamily="34" charset="0"/>
                <a:cs typeface="Arial" panose="020B0604020202020204" pitchFamily="34" charset="0"/>
              </a:rPr>
              <a:t>y el </a:t>
            </a:r>
            <a:r>
              <a:rPr lang="es-MX" sz="1400" spc="-15" dirty="0">
                <a:solidFill>
                  <a:srgbClr val="013F99"/>
                </a:solidFill>
                <a:latin typeface="Century Gothic" panose="020B0502020202020204" pitchFamily="34" charset="0"/>
                <a:cs typeface="Arial" panose="020B0604020202020204" pitchFamily="34" charset="0"/>
              </a:rPr>
              <a:t>foco </a:t>
            </a:r>
            <a:r>
              <a:rPr lang="es-MX" sz="1400" dirty="0">
                <a:solidFill>
                  <a:srgbClr val="013F99"/>
                </a:solidFill>
                <a:latin typeface="Century Gothic" panose="020B0502020202020204" pitchFamily="34" charset="0"/>
                <a:cs typeface="Arial" panose="020B0604020202020204" pitchFamily="34" charset="0"/>
              </a:rPr>
              <a:t>en el </a:t>
            </a:r>
            <a:r>
              <a:rPr lang="es-MX" sz="1400" spc="-25" dirty="0">
                <a:solidFill>
                  <a:srgbClr val="013F99"/>
                </a:solidFill>
                <a:latin typeface="Century Gothic" panose="020B0502020202020204" pitchFamily="34" charset="0"/>
                <a:cs typeface="Arial" panose="020B0604020202020204" pitchFamily="34" charset="0"/>
              </a:rPr>
              <a:t>Valor </a:t>
            </a:r>
            <a:r>
              <a:rPr lang="es-MX" sz="1400" spc="-5" dirty="0">
                <a:solidFill>
                  <a:srgbClr val="013F99"/>
                </a:solidFill>
                <a:latin typeface="Century Gothic" panose="020B0502020202020204" pitchFamily="34" charset="0"/>
                <a:cs typeface="Arial" panose="020B0604020202020204" pitchFamily="34" charset="0"/>
              </a:rPr>
              <a:t>que debe crear </a:t>
            </a:r>
            <a:r>
              <a:rPr lang="es-MX" sz="1400" dirty="0">
                <a:solidFill>
                  <a:srgbClr val="013F99"/>
                </a:solidFill>
                <a:latin typeface="Century Gothic" panose="020B0502020202020204" pitchFamily="34" charset="0"/>
                <a:cs typeface="Arial" panose="020B0604020202020204" pitchFamily="34" charset="0"/>
              </a:rPr>
              <a:t>el  </a:t>
            </a:r>
            <a:r>
              <a:rPr lang="es-MX" sz="1400" spc="-5" dirty="0">
                <a:solidFill>
                  <a:srgbClr val="013F99"/>
                </a:solidFill>
                <a:latin typeface="Century Gothic" panose="020B0502020202020204" pitchFamily="34" charset="0"/>
                <a:cs typeface="Arial" panose="020B0604020202020204" pitchFamily="34" charset="0"/>
              </a:rPr>
              <a:t>servicio</a:t>
            </a:r>
            <a:endParaRPr lang="es-MX"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770"/>
              </a:spcBef>
              <a:buFont typeface="Arial"/>
              <a:buChar char="•"/>
              <a:tabLst>
                <a:tab pos="299085" algn="l"/>
                <a:tab pos="299720" algn="l"/>
              </a:tabLst>
            </a:pPr>
            <a:r>
              <a:rPr lang="es-MX" sz="1400" spc="-10" dirty="0">
                <a:solidFill>
                  <a:srgbClr val="013F99"/>
                </a:solidFill>
                <a:latin typeface="Century Gothic" panose="020B0502020202020204" pitchFamily="34" charset="0"/>
                <a:cs typeface="Arial" panose="020B0604020202020204" pitchFamily="34" charset="0"/>
              </a:rPr>
              <a:t>Correcta definición </a:t>
            </a:r>
            <a:r>
              <a:rPr lang="es-MX" sz="1400" spc="-5" dirty="0">
                <a:solidFill>
                  <a:srgbClr val="013F99"/>
                </a:solidFill>
                <a:latin typeface="Century Gothic" panose="020B0502020202020204" pitchFamily="34" charset="0"/>
                <a:cs typeface="Arial" panose="020B0604020202020204" pitchFamily="34" charset="0"/>
              </a:rPr>
              <a:t>de </a:t>
            </a:r>
            <a:r>
              <a:rPr lang="es-MX" sz="1400" spc="-15" dirty="0">
                <a:solidFill>
                  <a:srgbClr val="013F99"/>
                </a:solidFill>
                <a:latin typeface="Century Gothic" panose="020B0502020202020204" pitchFamily="34" charset="0"/>
                <a:cs typeface="Arial" panose="020B0604020202020204" pitchFamily="34" charset="0"/>
              </a:rPr>
              <a:t>Roles </a:t>
            </a:r>
            <a:r>
              <a:rPr lang="es-MX" sz="1400" dirty="0">
                <a:solidFill>
                  <a:srgbClr val="013F99"/>
                </a:solidFill>
                <a:latin typeface="Century Gothic" panose="020B0502020202020204" pitchFamily="34" charset="0"/>
                <a:cs typeface="Arial" panose="020B0604020202020204" pitchFamily="34" charset="0"/>
              </a:rPr>
              <a:t>y</a:t>
            </a:r>
            <a:r>
              <a:rPr lang="es-MX" sz="1400" spc="130" dirty="0">
                <a:solidFill>
                  <a:srgbClr val="013F99"/>
                </a:solidFill>
                <a:latin typeface="Century Gothic" panose="020B0502020202020204" pitchFamily="34" charset="0"/>
                <a:cs typeface="Arial" panose="020B0604020202020204" pitchFamily="34" charset="0"/>
              </a:rPr>
              <a:t> </a:t>
            </a:r>
            <a:r>
              <a:rPr lang="es-MX" sz="1400" spc="-10" dirty="0">
                <a:solidFill>
                  <a:srgbClr val="013F99"/>
                </a:solidFill>
                <a:latin typeface="Century Gothic" panose="020B0502020202020204" pitchFamily="34" charset="0"/>
                <a:cs typeface="Arial" panose="020B0604020202020204" pitchFamily="34" charset="0"/>
              </a:rPr>
              <a:t>Responsabilidades</a:t>
            </a:r>
            <a:endParaRPr lang="es-MX"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780"/>
              </a:spcBef>
              <a:buFont typeface="Arial"/>
              <a:buChar char="•"/>
              <a:tabLst>
                <a:tab pos="299085" algn="l"/>
                <a:tab pos="299720" algn="l"/>
              </a:tabLst>
            </a:pPr>
            <a:r>
              <a:rPr lang="es-MX" sz="1400" spc="-5" dirty="0">
                <a:solidFill>
                  <a:srgbClr val="013F99"/>
                </a:solidFill>
                <a:latin typeface="Century Gothic" panose="020B0502020202020204" pitchFamily="34" charset="0"/>
                <a:cs typeface="Arial" panose="020B0604020202020204" pitchFamily="34" charset="0"/>
              </a:rPr>
              <a:t>La </a:t>
            </a:r>
            <a:r>
              <a:rPr lang="es-MX" sz="1400" spc="-10" dirty="0">
                <a:solidFill>
                  <a:srgbClr val="013F99"/>
                </a:solidFill>
                <a:latin typeface="Century Gothic" panose="020B0502020202020204" pitchFamily="34" charset="0"/>
                <a:cs typeface="Arial" panose="020B0604020202020204" pitchFamily="34" charset="0"/>
              </a:rPr>
              <a:t>Estrategia </a:t>
            </a:r>
            <a:r>
              <a:rPr lang="es-MX" sz="1400" spc="-5" dirty="0">
                <a:solidFill>
                  <a:srgbClr val="013F99"/>
                </a:solidFill>
                <a:latin typeface="Century Gothic" panose="020B0502020202020204" pitchFamily="34" charset="0"/>
                <a:cs typeface="Arial" panose="020B0604020202020204" pitchFamily="34" charset="0"/>
              </a:rPr>
              <a:t>define </a:t>
            </a:r>
            <a:r>
              <a:rPr lang="es-MX" sz="1400" dirty="0">
                <a:solidFill>
                  <a:srgbClr val="013F99"/>
                </a:solidFill>
                <a:latin typeface="Century Gothic" panose="020B0502020202020204" pitchFamily="34" charset="0"/>
                <a:cs typeface="Arial" panose="020B0604020202020204" pitchFamily="34" charset="0"/>
              </a:rPr>
              <a:t>los </a:t>
            </a:r>
            <a:r>
              <a:rPr lang="es-MX" sz="1400" spc="-5" dirty="0">
                <a:solidFill>
                  <a:srgbClr val="013F99"/>
                </a:solidFill>
                <a:latin typeface="Century Gothic" panose="020B0502020202020204" pitchFamily="34" charset="0"/>
                <a:cs typeface="Arial" panose="020B0604020202020204" pitchFamily="34" charset="0"/>
              </a:rPr>
              <a:t>planes, </a:t>
            </a:r>
            <a:r>
              <a:rPr lang="es-MX" sz="1400" spc="-10" dirty="0">
                <a:solidFill>
                  <a:srgbClr val="013F99"/>
                </a:solidFill>
                <a:latin typeface="Century Gothic" panose="020B0502020202020204" pitchFamily="34" charset="0"/>
                <a:cs typeface="Arial" panose="020B0604020202020204" pitchFamily="34" charset="0"/>
              </a:rPr>
              <a:t>objetivos,</a:t>
            </a:r>
            <a:r>
              <a:rPr lang="es-MX" sz="1400" spc="55" dirty="0">
                <a:solidFill>
                  <a:srgbClr val="013F99"/>
                </a:solidFill>
                <a:latin typeface="Century Gothic" panose="020B0502020202020204" pitchFamily="34" charset="0"/>
                <a:cs typeface="Arial" panose="020B0604020202020204" pitchFamily="34" charset="0"/>
              </a:rPr>
              <a:t> </a:t>
            </a:r>
            <a:r>
              <a:rPr lang="es-MX" sz="1400" spc="-10" dirty="0">
                <a:solidFill>
                  <a:srgbClr val="013F99"/>
                </a:solidFill>
                <a:latin typeface="Century Gothic" panose="020B0502020202020204" pitchFamily="34" charset="0"/>
                <a:cs typeface="Arial" panose="020B0604020202020204" pitchFamily="34" charset="0"/>
              </a:rPr>
              <a:t>recursos.</a:t>
            </a:r>
            <a:endParaRPr lang="es-MX"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780"/>
              </a:spcBef>
              <a:buFont typeface="Arial"/>
              <a:buChar char="•"/>
              <a:tabLst>
                <a:tab pos="299085" algn="l"/>
                <a:tab pos="299720" algn="l"/>
              </a:tabLst>
            </a:pPr>
            <a:r>
              <a:rPr lang="es-MX" sz="1400" spc="-10" dirty="0">
                <a:solidFill>
                  <a:srgbClr val="013F99"/>
                </a:solidFill>
                <a:latin typeface="Century Gothic" panose="020B0502020202020204" pitchFamily="34" charset="0"/>
                <a:cs typeface="Arial" panose="020B0604020202020204" pitchFamily="34" charset="0"/>
              </a:rPr>
              <a:t>Diseño, </a:t>
            </a:r>
            <a:r>
              <a:rPr lang="es-MX" sz="1400" spc="-15" dirty="0">
                <a:solidFill>
                  <a:srgbClr val="013F99"/>
                </a:solidFill>
                <a:latin typeface="Century Gothic" panose="020B0502020202020204" pitchFamily="34" charset="0"/>
                <a:cs typeface="Arial" panose="020B0604020202020204" pitchFamily="34" charset="0"/>
              </a:rPr>
              <a:t>Transición </a:t>
            </a:r>
            <a:r>
              <a:rPr lang="es-MX" sz="1400" dirty="0">
                <a:solidFill>
                  <a:srgbClr val="013F99"/>
                </a:solidFill>
                <a:latin typeface="Century Gothic" panose="020B0502020202020204" pitchFamily="34" charset="0"/>
                <a:cs typeface="Arial" panose="020B0604020202020204" pitchFamily="34" charset="0"/>
              </a:rPr>
              <a:t>y </a:t>
            </a:r>
            <a:r>
              <a:rPr lang="es-MX" sz="1400" spc="-5" dirty="0">
                <a:solidFill>
                  <a:srgbClr val="013F99"/>
                </a:solidFill>
                <a:latin typeface="Century Gothic" panose="020B0502020202020204" pitchFamily="34" charset="0"/>
                <a:cs typeface="Arial" panose="020B0604020202020204" pitchFamily="34" charset="0"/>
              </a:rPr>
              <a:t>Operación, implementan dichos</a:t>
            </a:r>
            <a:r>
              <a:rPr lang="es-MX" sz="1400" spc="125" dirty="0">
                <a:solidFill>
                  <a:srgbClr val="013F99"/>
                </a:solidFill>
                <a:latin typeface="Century Gothic" panose="020B0502020202020204" pitchFamily="34" charset="0"/>
                <a:cs typeface="Arial" panose="020B0604020202020204" pitchFamily="34" charset="0"/>
              </a:rPr>
              <a:t> </a:t>
            </a:r>
            <a:r>
              <a:rPr lang="es-MX" sz="1400" spc="-5" dirty="0">
                <a:solidFill>
                  <a:srgbClr val="013F99"/>
                </a:solidFill>
                <a:latin typeface="Century Gothic" panose="020B0502020202020204" pitchFamily="34" charset="0"/>
                <a:cs typeface="Arial" panose="020B0604020202020204" pitchFamily="34" charset="0"/>
              </a:rPr>
              <a:t>planes.</a:t>
            </a:r>
            <a:endParaRPr lang="es-MX"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795"/>
              </a:spcBef>
              <a:buFont typeface="Arial"/>
              <a:buChar char="•"/>
              <a:tabLst>
                <a:tab pos="299085" algn="l"/>
                <a:tab pos="299720" algn="l"/>
              </a:tabLst>
            </a:pPr>
            <a:r>
              <a:rPr lang="es-MX" sz="1400" spc="-5" dirty="0">
                <a:solidFill>
                  <a:srgbClr val="013F99"/>
                </a:solidFill>
                <a:latin typeface="Century Gothic" panose="020B0502020202020204" pitchFamily="34" charset="0"/>
                <a:cs typeface="Arial" panose="020B0604020202020204" pitchFamily="34" charset="0"/>
              </a:rPr>
              <a:t>La </a:t>
            </a:r>
            <a:r>
              <a:rPr lang="es-MX" sz="1400" dirty="0">
                <a:solidFill>
                  <a:srgbClr val="013F99"/>
                </a:solidFill>
                <a:latin typeface="Century Gothic" panose="020B0502020202020204" pitchFamily="34" charset="0"/>
                <a:cs typeface="Arial" panose="020B0604020202020204" pitchFamily="34" charset="0"/>
              </a:rPr>
              <a:t>Mejora </a:t>
            </a:r>
            <a:r>
              <a:rPr lang="es-MX" sz="1400" spc="-10" dirty="0">
                <a:solidFill>
                  <a:srgbClr val="013F99"/>
                </a:solidFill>
                <a:latin typeface="Century Gothic" panose="020B0502020202020204" pitchFamily="34" charset="0"/>
                <a:cs typeface="Arial" panose="020B0604020202020204" pitchFamily="34" charset="0"/>
              </a:rPr>
              <a:t>Continua </a:t>
            </a:r>
            <a:r>
              <a:rPr lang="es-MX" sz="1400" spc="-15" dirty="0">
                <a:solidFill>
                  <a:srgbClr val="013F99"/>
                </a:solidFill>
                <a:latin typeface="Century Gothic" panose="020B0502020202020204" pitchFamily="34" charset="0"/>
                <a:cs typeface="Arial" panose="020B0604020202020204" pitchFamily="34" charset="0"/>
              </a:rPr>
              <a:t>garantiza </a:t>
            </a:r>
            <a:r>
              <a:rPr lang="es-MX" sz="1400" spc="-5" dirty="0">
                <a:solidFill>
                  <a:srgbClr val="013F99"/>
                </a:solidFill>
                <a:latin typeface="Century Gothic" panose="020B0502020202020204" pitchFamily="34" charset="0"/>
                <a:cs typeface="Arial" panose="020B0604020202020204" pitchFamily="34" charset="0"/>
              </a:rPr>
              <a:t>que dichos planes se</a:t>
            </a:r>
            <a:r>
              <a:rPr lang="es-MX" sz="1400" spc="80" dirty="0">
                <a:solidFill>
                  <a:srgbClr val="013F99"/>
                </a:solidFill>
                <a:latin typeface="Century Gothic" panose="020B0502020202020204" pitchFamily="34" charset="0"/>
                <a:cs typeface="Arial" panose="020B0604020202020204" pitchFamily="34" charset="0"/>
              </a:rPr>
              <a:t> </a:t>
            </a:r>
            <a:r>
              <a:rPr lang="es-MX" sz="1400" dirty="0">
                <a:solidFill>
                  <a:srgbClr val="013F99"/>
                </a:solidFill>
                <a:latin typeface="Century Gothic" panose="020B0502020202020204" pitchFamily="34" charset="0"/>
                <a:cs typeface="Arial" panose="020B0604020202020204" pitchFamily="34" charset="0"/>
              </a:rPr>
              <a:t>cumplan.</a:t>
            </a:r>
          </a:p>
        </p:txBody>
      </p:sp>
    </p:spTree>
    <p:extLst>
      <p:ext uri="{BB962C8B-B14F-4D97-AF65-F5344CB8AC3E}">
        <p14:creationId xmlns:p14="http://schemas.microsoft.com/office/powerpoint/2010/main" val="279723507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854" y="57794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4" y="2057378"/>
              <a:ext cx="3313967" cy="3130062"/>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CuadroTexto 11"/>
            <p:cNvSpPr txBox="1"/>
            <p:nvPr/>
          </p:nvSpPr>
          <p:spPr>
            <a:xfrm>
              <a:off x="4239124" y="3102547"/>
              <a:ext cx="3409236" cy="779700"/>
            </a:xfrm>
            <a:prstGeom prst="rect">
              <a:avLst/>
            </a:prstGeom>
            <a:noFill/>
          </p:spPr>
          <p:txBody>
            <a:bodyPr wrap="square" rtlCol="0">
              <a:spAutoFit/>
            </a:bodyPr>
            <a:lstStyle/>
            <a:p>
              <a:pPr algn="ctr"/>
              <a:r>
                <a:rPr lang="es-419" sz="1600" b="1" dirty="0">
                  <a:solidFill>
                    <a:schemeClr val="bg1"/>
                  </a:solidFill>
                </a:rPr>
                <a:t>GESTION DE T.I ENTRENAMIENTO</a:t>
              </a:r>
            </a:p>
          </p:txBody>
        </p: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25" y="1990352"/>
            <a:ext cx="3798475" cy="4718916"/>
          </a:xfrm>
          <a:prstGeom prst="rect">
            <a:avLst/>
          </a:prstGeom>
        </p:spPr>
      </p:pic>
    </p:spTree>
    <p:extLst>
      <p:ext uri="{BB962C8B-B14F-4D97-AF65-F5344CB8AC3E}">
        <p14:creationId xmlns:p14="http://schemas.microsoft.com/office/powerpoint/2010/main" val="120450092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5">
            <a:extLst>
              <a:ext uri="{FF2B5EF4-FFF2-40B4-BE49-F238E27FC236}">
                <a16:creationId xmlns:a16="http://schemas.microsoft.com/office/drawing/2014/main" id="{ECEE6D9B-D99C-CCE4-817A-701AA087908A}"/>
              </a:ext>
            </a:extLst>
          </p:cNvPr>
          <p:cNvSpPr/>
          <p:nvPr/>
        </p:nvSpPr>
        <p:spPr>
          <a:xfrm>
            <a:off x="875004" y="1369444"/>
            <a:ext cx="6548501" cy="4485385"/>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CuadroTexto 3">
            <a:extLst>
              <a:ext uri="{FF2B5EF4-FFF2-40B4-BE49-F238E27FC236}">
                <a16:creationId xmlns:a16="http://schemas.microsoft.com/office/drawing/2014/main" id="{3E8913C0-1547-FA72-5252-2F0801F1AEB6}"/>
              </a:ext>
            </a:extLst>
          </p:cNvPr>
          <p:cNvSpPr txBox="1"/>
          <p:nvPr/>
        </p:nvSpPr>
        <p:spPr>
          <a:xfrm>
            <a:off x="924914" y="878308"/>
            <a:ext cx="5903842" cy="307777"/>
          </a:xfrm>
          <a:prstGeom prst="rect">
            <a:avLst/>
          </a:prstGeom>
          <a:noFill/>
        </p:spPr>
        <p:txBody>
          <a:bodyPr wrap="square">
            <a:spAutoFit/>
          </a:bodyPr>
          <a:lstStyle/>
          <a:p>
            <a:r>
              <a:rPr lang="es-CO" sz="1400" b="1" spc="-5" dirty="0">
                <a:solidFill>
                  <a:srgbClr val="013F99"/>
                </a:solidFill>
                <a:latin typeface="Century Gothic" panose="020B0502020202020204" pitchFamily="34" charset="0"/>
                <a:cs typeface="Arial" panose="020B0604020202020204" pitchFamily="34" charset="0"/>
              </a:rPr>
              <a:t>Certificación</a:t>
            </a:r>
            <a:r>
              <a:rPr lang="es-CO" sz="1400" b="1" spc="-50" dirty="0">
                <a:solidFill>
                  <a:srgbClr val="013F99"/>
                </a:solidFill>
                <a:latin typeface="Century Gothic" panose="020B0502020202020204" pitchFamily="34" charset="0"/>
                <a:cs typeface="Arial" panose="020B0604020202020204" pitchFamily="34" charset="0"/>
              </a:rPr>
              <a:t> </a:t>
            </a:r>
            <a:r>
              <a:rPr lang="es-CO" sz="1400" b="1" spc="-5" dirty="0">
                <a:solidFill>
                  <a:srgbClr val="013F99"/>
                </a:solidFill>
                <a:latin typeface="Century Gothic" panose="020B0502020202020204" pitchFamily="34" charset="0"/>
                <a:cs typeface="Arial" panose="020B0604020202020204" pitchFamily="34" charset="0"/>
              </a:rPr>
              <a:t>Empresarial</a:t>
            </a:r>
            <a:endParaRPr lang="es-CO" sz="1400" b="1" dirty="0">
              <a:solidFill>
                <a:srgbClr val="013F9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7994395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2">
            <a:extLst>
              <a:ext uri="{FF2B5EF4-FFF2-40B4-BE49-F238E27FC236}">
                <a16:creationId xmlns:a16="http://schemas.microsoft.com/office/drawing/2014/main" id="{156E0DFC-943F-EF79-2ABE-F3D3197A6305}"/>
              </a:ext>
            </a:extLst>
          </p:cNvPr>
          <p:cNvSpPr txBox="1">
            <a:spLocks noGrp="1"/>
          </p:cNvSpPr>
          <p:nvPr>
            <p:ph type="title"/>
          </p:nvPr>
        </p:nvSpPr>
        <p:spPr>
          <a:xfrm>
            <a:off x="1024887" y="856509"/>
            <a:ext cx="2876550" cy="22890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13F99"/>
                </a:solidFill>
                <a:latin typeface="Century Gothic" panose="020B0502020202020204" pitchFamily="34" charset="0"/>
                <a:cs typeface="Arial" panose="020B0604020202020204" pitchFamily="34" charset="0"/>
              </a:rPr>
              <a:t>Comparación</a:t>
            </a:r>
            <a:r>
              <a:rPr sz="1400" b="1" spc="-55" dirty="0">
                <a:solidFill>
                  <a:srgbClr val="013F99"/>
                </a:solidFill>
                <a:latin typeface="Century Gothic" panose="020B0502020202020204" pitchFamily="34" charset="0"/>
                <a:cs typeface="Arial" panose="020B0604020202020204" pitchFamily="34" charset="0"/>
              </a:rPr>
              <a:t> </a:t>
            </a:r>
            <a:r>
              <a:rPr sz="1400" b="1" spc="-5" dirty="0">
                <a:solidFill>
                  <a:srgbClr val="013F99"/>
                </a:solidFill>
                <a:latin typeface="Century Gothic" panose="020B0502020202020204" pitchFamily="34" charset="0"/>
                <a:cs typeface="Arial" panose="020B0604020202020204" pitchFamily="34" charset="0"/>
              </a:rPr>
              <a:t>Modelos</a:t>
            </a:r>
          </a:p>
        </p:txBody>
      </p:sp>
      <p:sp>
        <p:nvSpPr>
          <p:cNvPr id="4" name="object 4">
            <a:extLst>
              <a:ext uri="{FF2B5EF4-FFF2-40B4-BE49-F238E27FC236}">
                <a16:creationId xmlns:a16="http://schemas.microsoft.com/office/drawing/2014/main" id="{DF1B96DC-7DE8-8CC5-7D2D-442F3AA58684}"/>
              </a:ext>
            </a:extLst>
          </p:cNvPr>
          <p:cNvSpPr/>
          <p:nvPr/>
        </p:nvSpPr>
        <p:spPr>
          <a:xfrm>
            <a:off x="726759" y="1232800"/>
            <a:ext cx="5847333" cy="4110609"/>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Tree>
    <p:extLst>
      <p:ext uri="{BB962C8B-B14F-4D97-AF65-F5344CB8AC3E}">
        <p14:creationId xmlns:p14="http://schemas.microsoft.com/office/powerpoint/2010/main" val="42391620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5">
            <a:extLst>
              <a:ext uri="{FF2B5EF4-FFF2-40B4-BE49-F238E27FC236}">
                <a16:creationId xmlns:a16="http://schemas.microsoft.com/office/drawing/2014/main" id="{61F28377-4CAD-655E-CAF6-485446B495B4}"/>
              </a:ext>
            </a:extLst>
          </p:cNvPr>
          <p:cNvSpPr/>
          <p:nvPr/>
        </p:nvSpPr>
        <p:spPr>
          <a:xfrm>
            <a:off x="1531747" y="1388313"/>
            <a:ext cx="5638800" cy="4395343"/>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object 4">
            <a:extLst>
              <a:ext uri="{FF2B5EF4-FFF2-40B4-BE49-F238E27FC236}">
                <a16:creationId xmlns:a16="http://schemas.microsoft.com/office/drawing/2014/main" id="{C413B74F-36E6-1EA1-3EF1-F12CCC75AB0D}"/>
              </a:ext>
            </a:extLst>
          </p:cNvPr>
          <p:cNvSpPr txBox="1">
            <a:spLocks noGrp="1"/>
          </p:cNvSpPr>
          <p:nvPr>
            <p:ph type="title"/>
          </p:nvPr>
        </p:nvSpPr>
        <p:spPr>
          <a:xfrm>
            <a:off x="550856" y="589388"/>
            <a:ext cx="2925445" cy="22890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13F99"/>
                </a:solidFill>
                <a:latin typeface="Century Gothic" panose="020B0502020202020204" pitchFamily="34" charset="0"/>
                <a:cs typeface="Arial" panose="020B0604020202020204" pitchFamily="34" charset="0"/>
              </a:rPr>
              <a:t>Una </a:t>
            </a:r>
            <a:r>
              <a:rPr sz="1400" b="1" spc="-5" dirty="0">
                <a:solidFill>
                  <a:srgbClr val="013F99"/>
                </a:solidFill>
                <a:latin typeface="Century Gothic" panose="020B0502020202020204" pitchFamily="34" charset="0"/>
                <a:cs typeface="Arial" panose="020B0604020202020204" pitchFamily="34" charset="0"/>
              </a:rPr>
              <a:t>Industria de</a:t>
            </a:r>
            <a:r>
              <a:rPr sz="1400" b="1" spc="-40" dirty="0">
                <a:solidFill>
                  <a:srgbClr val="013F99"/>
                </a:solidFill>
                <a:latin typeface="Century Gothic" panose="020B0502020202020204" pitchFamily="34" charset="0"/>
                <a:cs typeface="Arial" panose="020B0604020202020204" pitchFamily="34" charset="0"/>
              </a:rPr>
              <a:t> </a:t>
            </a:r>
            <a:r>
              <a:rPr sz="1400" b="1" dirty="0">
                <a:solidFill>
                  <a:srgbClr val="013F99"/>
                </a:solidFill>
                <a:latin typeface="Century Gothic" panose="020B0502020202020204" pitchFamily="34" charset="0"/>
                <a:cs typeface="Arial" panose="020B0604020202020204" pitchFamily="34" charset="0"/>
              </a:rPr>
              <a:t>Apoyo</a:t>
            </a:r>
          </a:p>
        </p:txBody>
      </p:sp>
    </p:spTree>
    <p:extLst>
      <p:ext uri="{BB962C8B-B14F-4D97-AF65-F5344CB8AC3E}">
        <p14:creationId xmlns:p14="http://schemas.microsoft.com/office/powerpoint/2010/main" val="237984311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5">
            <a:extLst>
              <a:ext uri="{FF2B5EF4-FFF2-40B4-BE49-F238E27FC236}">
                <a16:creationId xmlns:a16="http://schemas.microsoft.com/office/drawing/2014/main" id="{FF3C1AC5-327C-D4A7-2F0A-7A121E9656B2}"/>
              </a:ext>
            </a:extLst>
          </p:cNvPr>
          <p:cNvSpPr/>
          <p:nvPr/>
        </p:nvSpPr>
        <p:spPr>
          <a:xfrm>
            <a:off x="1168113" y="1126346"/>
            <a:ext cx="5975731" cy="4617339"/>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CuadroTexto 3">
            <a:extLst>
              <a:ext uri="{FF2B5EF4-FFF2-40B4-BE49-F238E27FC236}">
                <a16:creationId xmlns:a16="http://schemas.microsoft.com/office/drawing/2014/main" id="{86EF67D8-E4E5-6E3B-845E-F6F4D21FEA40}"/>
              </a:ext>
            </a:extLst>
          </p:cNvPr>
          <p:cNvSpPr txBox="1"/>
          <p:nvPr/>
        </p:nvSpPr>
        <p:spPr>
          <a:xfrm>
            <a:off x="875004" y="358146"/>
            <a:ext cx="5903842" cy="307777"/>
          </a:xfrm>
          <a:prstGeom prst="rect">
            <a:avLst/>
          </a:prstGeom>
          <a:noFill/>
        </p:spPr>
        <p:txBody>
          <a:bodyPr wrap="square">
            <a:spAutoFit/>
          </a:bodyPr>
          <a:lstStyle/>
          <a:p>
            <a:r>
              <a:rPr lang="es-CO" sz="1400" b="1" spc="-5" dirty="0">
                <a:solidFill>
                  <a:srgbClr val="013F99"/>
                </a:solidFill>
                <a:latin typeface="Century Gothic" panose="020B0502020202020204" pitchFamily="34" charset="0"/>
                <a:cs typeface="Arial" panose="020B0604020202020204" pitchFamily="34" charset="0"/>
              </a:rPr>
              <a:t>Metodologías </a:t>
            </a:r>
            <a:r>
              <a:rPr lang="es-CO" sz="1400" b="1" dirty="0">
                <a:solidFill>
                  <a:srgbClr val="013F99"/>
                </a:solidFill>
                <a:latin typeface="Century Gothic" panose="020B0502020202020204" pitchFamily="34" charset="0"/>
                <a:cs typeface="Arial" panose="020B0604020202020204" pitchFamily="34" charset="0"/>
              </a:rPr>
              <a:t>de</a:t>
            </a:r>
            <a:r>
              <a:rPr lang="es-CO" sz="1400" b="1" spc="-70" dirty="0">
                <a:solidFill>
                  <a:srgbClr val="013F99"/>
                </a:solidFill>
                <a:latin typeface="Century Gothic" panose="020B0502020202020204" pitchFamily="34" charset="0"/>
                <a:cs typeface="Arial" panose="020B0604020202020204" pitchFamily="34" charset="0"/>
              </a:rPr>
              <a:t> </a:t>
            </a:r>
            <a:r>
              <a:rPr lang="es-CO" sz="1400" b="1" dirty="0">
                <a:solidFill>
                  <a:srgbClr val="013F99"/>
                </a:solidFill>
                <a:latin typeface="Century Gothic" panose="020B0502020202020204" pitchFamily="34" charset="0"/>
                <a:cs typeface="Arial" panose="020B0604020202020204" pitchFamily="34" charset="0"/>
              </a:rPr>
              <a:t>Apoyo</a:t>
            </a:r>
          </a:p>
        </p:txBody>
      </p:sp>
    </p:spTree>
    <p:extLst>
      <p:ext uri="{BB962C8B-B14F-4D97-AF65-F5344CB8AC3E}">
        <p14:creationId xmlns:p14="http://schemas.microsoft.com/office/powerpoint/2010/main" val="274320201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5">
            <a:extLst>
              <a:ext uri="{FF2B5EF4-FFF2-40B4-BE49-F238E27FC236}">
                <a16:creationId xmlns:a16="http://schemas.microsoft.com/office/drawing/2014/main" id="{C54FD50E-93D1-15EB-D30F-63ACE9E590E2}"/>
              </a:ext>
            </a:extLst>
          </p:cNvPr>
          <p:cNvSpPr/>
          <p:nvPr/>
        </p:nvSpPr>
        <p:spPr>
          <a:xfrm>
            <a:off x="1200150" y="1647329"/>
            <a:ext cx="5943600" cy="4299839"/>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object 4">
            <a:extLst>
              <a:ext uri="{FF2B5EF4-FFF2-40B4-BE49-F238E27FC236}">
                <a16:creationId xmlns:a16="http://schemas.microsoft.com/office/drawing/2014/main" id="{46D55C3B-8BF1-8FBC-6987-92AB0744478E}"/>
              </a:ext>
            </a:extLst>
          </p:cNvPr>
          <p:cNvSpPr txBox="1">
            <a:spLocks noGrp="1"/>
          </p:cNvSpPr>
          <p:nvPr>
            <p:ph type="title"/>
          </p:nvPr>
        </p:nvSpPr>
        <p:spPr>
          <a:xfrm>
            <a:off x="1200150" y="444562"/>
            <a:ext cx="2648585" cy="2289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13F99"/>
                </a:solidFill>
                <a:latin typeface="Century Gothic" panose="020B0502020202020204" pitchFamily="34" charset="0"/>
                <a:cs typeface="Arial" panose="020B0604020202020204" pitchFamily="34" charset="0"/>
              </a:rPr>
              <a:t>Gestión de</a:t>
            </a:r>
            <a:r>
              <a:rPr sz="1400" spc="-9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Proyectos</a:t>
            </a:r>
          </a:p>
        </p:txBody>
      </p:sp>
      <p:sp>
        <p:nvSpPr>
          <p:cNvPr id="5" name="CuadroTexto 4">
            <a:extLst>
              <a:ext uri="{FF2B5EF4-FFF2-40B4-BE49-F238E27FC236}">
                <a16:creationId xmlns:a16="http://schemas.microsoft.com/office/drawing/2014/main" id="{37912A6E-09D1-DB1A-60FE-62380F98B6B8}"/>
              </a:ext>
            </a:extLst>
          </p:cNvPr>
          <p:cNvSpPr txBox="1"/>
          <p:nvPr/>
        </p:nvSpPr>
        <p:spPr>
          <a:xfrm>
            <a:off x="4105275" y="6038189"/>
            <a:ext cx="3581400" cy="523220"/>
          </a:xfrm>
          <a:prstGeom prst="rect">
            <a:avLst/>
          </a:prstGeom>
          <a:noFill/>
        </p:spPr>
        <p:txBody>
          <a:bodyPr wrap="square" rtlCol="0">
            <a:spAutoFit/>
          </a:bodyPr>
          <a:lstStyle/>
          <a:p>
            <a:r>
              <a:rPr lang="es-419" sz="1400" dirty="0">
                <a:hlinkClick r:id="rId5" action="ppaction://hlinkfile"/>
              </a:rPr>
              <a:t>..\..\CLASES\</a:t>
            </a:r>
            <a:r>
              <a:rPr lang="es-419" sz="1400" dirty="0" err="1">
                <a:hlinkClick r:id="rId5" action="ppaction://hlinkfile"/>
              </a:rPr>
              <a:t>Regalo_elfuturodelosdatos</a:t>
            </a:r>
            <a:r>
              <a:rPr lang="es-419" sz="1400" dirty="0">
                <a:hlinkClick r:id="rId5" action="ppaction://hlinkfile"/>
              </a:rPr>
              <a:t>\</a:t>
            </a:r>
            <a:r>
              <a:rPr lang="es-419" sz="1400" dirty="0" err="1">
                <a:hlinkClick r:id="rId5" action="ppaction://hlinkfile"/>
              </a:rPr>
              <a:t>Dashboard</a:t>
            </a:r>
            <a:r>
              <a:rPr lang="es-419" sz="1400" dirty="0">
                <a:hlinkClick r:id="rId5" action="ppaction://hlinkfile"/>
              </a:rPr>
              <a:t> </a:t>
            </a:r>
            <a:r>
              <a:rPr lang="es-419" sz="1400" dirty="0" err="1">
                <a:hlinkClick r:id="rId5" action="ppaction://hlinkfile"/>
              </a:rPr>
              <a:t>Power</a:t>
            </a:r>
            <a:r>
              <a:rPr lang="es-419" sz="1400" dirty="0">
                <a:hlinkClick r:id="rId5" action="ppaction://hlinkfile"/>
              </a:rPr>
              <a:t> BI 30 minutos.pdf</a:t>
            </a:r>
            <a:endParaRPr lang="es-419" sz="1400" dirty="0"/>
          </a:p>
        </p:txBody>
      </p:sp>
    </p:spTree>
    <p:extLst>
      <p:ext uri="{BB962C8B-B14F-4D97-AF65-F5344CB8AC3E}">
        <p14:creationId xmlns:p14="http://schemas.microsoft.com/office/powerpoint/2010/main" val="13238736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5">
            <a:extLst>
              <a:ext uri="{FF2B5EF4-FFF2-40B4-BE49-F238E27FC236}">
                <a16:creationId xmlns:a16="http://schemas.microsoft.com/office/drawing/2014/main" id="{412BBD64-CBB6-2413-ADAF-243236939D8C}"/>
              </a:ext>
            </a:extLst>
          </p:cNvPr>
          <p:cNvSpPr/>
          <p:nvPr/>
        </p:nvSpPr>
        <p:spPr>
          <a:xfrm>
            <a:off x="882224" y="996532"/>
            <a:ext cx="6104001" cy="4678553"/>
          </a:xfrm>
          <a:prstGeom prst="rect">
            <a:avLst/>
          </a:prstGeom>
          <a:blipFill>
            <a:blip r:embed="rId4" cstate="print"/>
            <a:stretch>
              <a:fillRect/>
            </a:stretch>
          </a:blipFill>
        </p:spPr>
        <p:txBody>
          <a:bodyPr wrap="square" lIns="0" tIns="0" rIns="0" bIns="0" rtlCol="0"/>
          <a:lstStyle/>
          <a:p>
            <a:endParaRPr lang="es-CO">
              <a:solidFill>
                <a:srgbClr val="013F99"/>
              </a:solidFill>
              <a:latin typeface="Century Gothic" panose="020B0502020202020204" pitchFamily="34" charset="0"/>
            </a:endParaRPr>
          </a:p>
        </p:txBody>
      </p:sp>
      <p:sp>
        <p:nvSpPr>
          <p:cNvPr id="4" name="CuadroTexto 3">
            <a:extLst>
              <a:ext uri="{FF2B5EF4-FFF2-40B4-BE49-F238E27FC236}">
                <a16:creationId xmlns:a16="http://schemas.microsoft.com/office/drawing/2014/main" id="{E05CD762-003D-9934-171D-F696B0810489}"/>
              </a:ext>
            </a:extLst>
          </p:cNvPr>
          <p:cNvSpPr txBox="1"/>
          <p:nvPr/>
        </p:nvSpPr>
        <p:spPr>
          <a:xfrm>
            <a:off x="1082383" y="193354"/>
            <a:ext cx="5903842" cy="307777"/>
          </a:xfrm>
          <a:prstGeom prst="rect">
            <a:avLst/>
          </a:prstGeom>
          <a:noFill/>
        </p:spPr>
        <p:txBody>
          <a:bodyPr wrap="square">
            <a:spAutoFit/>
          </a:bodyPr>
          <a:lstStyle/>
          <a:p>
            <a:r>
              <a:rPr lang="es-CO" sz="1400" b="1" dirty="0">
                <a:solidFill>
                  <a:srgbClr val="013F99"/>
                </a:solidFill>
                <a:latin typeface="Century Gothic" panose="020B0502020202020204" pitchFamily="34" charset="0"/>
                <a:cs typeface="Arial" panose="020B0604020202020204" pitchFamily="34" charset="0"/>
              </a:rPr>
              <a:t>Gobierno de TI </a:t>
            </a:r>
            <a:r>
              <a:rPr lang="es-CO" sz="1400" b="1" spc="-420" dirty="0">
                <a:solidFill>
                  <a:srgbClr val="013F99"/>
                </a:solidFill>
                <a:latin typeface="Century Gothic" panose="020B0502020202020204" pitchFamily="34" charset="0"/>
                <a:cs typeface="Arial" panose="020B0604020202020204" pitchFamily="34" charset="0"/>
              </a:rPr>
              <a:t>–</a:t>
            </a:r>
            <a:r>
              <a:rPr lang="es-CO" sz="1400" b="1" spc="-245" dirty="0">
                <a:solidFill>
                  <a:srgbClr val="013F99"/>
                </a:solidFill>
                <a:latin typeface="Century Gothic" panose="020B0502020202020204" pitchFamily="34" charset="0"/>
                <a:cs typeface="Arial" panose="020B0604020202020204" pitchFamily="34" charset="0"/>
              </a:rPr>
              <a:t> </a:t>
            </a:r>
            <a:r>
              <a:rPr lang="es-CO" sz="1400" b="1" dirty="0">
                <a:solidFill>
                  <a:srgbClr val="013F99"/>
                </a:solidFill>
                <a:latin typeface="Century Gothic" panose="020B0502020202020204" pitchFamily="34" charset="0"/>
                <a:cs typeface="Arial" panose="020B0604020202020204" pitchFamily="34" charset="0"/>
              </a:rPr>
              <a:t>IT  </a:t>
            </a:r>
            <a:r>
              <a:rPr lang="es-CO" sz="1400" b="1" dirty="0" err="1">
                <a:solidFill>
                  <a:srgbClr val="013F99"/>
                </a:solidFill>
                <a:latin typeface="Century Gothic" panose="020B0502020202020204" pitchFamily="34" charset="0"/>
                <a:cs typeface="Arial" panose="020B0604020202020204" pitchFamily="34" charset="0"/>
              </a:rPr>
              <a:t>Governance</a:t>
            </a:r>
            <a:endParaRPr lang="es-CO" sz="1400" b="1" dirty="0">
              <a:solidFill>
                <a:srgbClr val="013F9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32295891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grpSp>
        <p:nvGrpSpPr>
          <p:cNvPr id="3" name="object 3">
            <a:extLst>
              <a:ext uri="{FF2B5EF4-FFF2-40B4-BE49-F238E27FC236}">
                <a16:creationId xmlns:a16="http://schemas.microsoft.com/office/drawing/2014/main" id="{DBF3720E-5825-F1E0-88C0-81095ECF76A7}"/>
              </a:ext>
            </a:extLst>
          </p:cNvPr>
          <p:cNvGrpSpPr/>
          <p:nvPr/>
        </p:nvGrpSpPr>
        <p:grpSpPr>
          <a:xfrm>
            <a:off x="1351446" y="1693259"/>
            <a:ext cx="5802901" cy="4041913"/>
            <a:chOff x="1326769" y="1743570"/>
            <a:chExt cx="7817484" cy="5114925"/>
          </a:xfrm>
        </p:grpSpPr>
        <p:sp>
          <p:nvSpPr>
            <p:cNvPr id="4" name="object 4">
              <a:extLst>
                <a:ext uri="{FF2B5EF4-FFF2-40B4-BE49-F238E27FC236}">
                  <a16:creationId xmlns:a16="http://schemas.microsoft.com/office/drawing/2014/main" id="{B4D3BD60-9E75-0CB2-6835-12E9474C5163}"/>
                </a:ext>
              </a:extLst>
            </p:cNvPr>
            <p:cNvSpPr/>
            <p:nvPr/>
          </p:nvSpPr>
          <p:spPr>
            <a:xfrm>
              <a:off x="5756617" y="4778900"/>
              <a:ext cx="3387382" cy="2079096"/>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5" name="object 5">
              <a:extLst>
                <a:ext uri="{FF2B5EF4-FFF2-40B4-BE49-F238E27FC236}">
                  <a16:creationId xmlns:a16="http://schemas.microsoft.com/office/drawing/2014/main" id="{37F8FC78-0BDA-DDF9-B95D-424AA01E1FC3}"/>
                </a:ext>
              </a:extLst>
            </p:cNvPr>
            <p:cNvSpPr/>
            <p:nvPr/>
          </p:nvSpPr>
          <p:spPr>
            <a:xfrm>
              <a:off x="1326769" y="1743570"/>
              <a:ext cx="6264402" cy="4434078"/>
            </a:xfrm>
            <a:prstGeom prst="rect">
              <a:avLst/>
            </a:prstGeom>
            <a:blipFill>
              <a:blip r:embed="rId5"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grpSp>
      <p:sp>
        <p:nvSpPr>
          <p:cNvPr id="6" name="CuadroTexto 5">
            <a:extLst>
              <a:ext uri="{FF2B5EF4-FFF2-40B4-BE49-F238E27FC236}">
                <a16:creationId xmlns:a16="http://schemas.microsoft.com/office/drawing/2014/main" id="{CC501800-C399-B54B-E123-16B5056F346E}"/>
              </a:ext>
            </a:extLst>
          </p:cNvPr>
          <p:cNvSpPr txBox="1"/>
          <p:nvPr/>
        </p:nvSpPr>
        <p:spPr>
          <a:xfrm>
            <a:off x="1422982" y="749788"/>
            <a:ext cx="5903842" cy="307777"/>
          </a:xfrm>
          <a:prstGeom prst="rect">
            <a:avLst/>
          </a:prstGeom>
          <a:noFill/>
        </p:spPr>
        <p:txBody>
          <a:bodyPr wrap="square">
            <a:spAutoFit/>
          </a:bodyPr>
          <a:lstStyle/>
          <a:p>
            <a:r>
              <a:rPr lang="es-MX" sz="1400" b="1" dirty="0">
                <a:solidFill>
                  <a:srgbClr val="013F99"/>
                </a:solidFill>
                <a:latin typeface="Century Gothic" panose="020B0502020202020204" pitchFamily="34" charset="0"/>
                <a:cs typeface="Arial" panose="020B0604020202020204" pitchFamily="34" charset="0"/>
              </a:rPr>
              <a:t>Elementos de</a:t>
            </a:r>
            <a:r>
              <a:rPr lang="es-MX" sz="1400" b="1" spc="-140" dirty="0">
                <a:solidFill>
                  <a:srgbClr val="013F99"/>
                </a:solidFill>
                <a:latin typeface="Century Gothic" panose="020B0502020202020204" pitchFamily="34" charset="0"/>
                <a:cs typeface="Arial" panose="020B0604020202020204" pitchFamily="34" charset="0"/>
              </a:rPr>
              <a:t> </a:t>
            </a:r>
            <a:r>
              <a:rPr lang="es-MX" sz="1400" b="1" dirty="0">
                <a:solidFill>
                  <a:srgbClr val="013F99"/>
                </a:solidFill>
                <a:latin typeface="Century Gothic" panose="020B0502020202020204" pitchFamily="34" charset="0"/>
                <a:cs typeface="Arial" panose="020B0604020202020204" pitchFamily="34" charset="0"/>
              </a:rPr>
              <a:t>Gestión  de</a:t>
            </a:r>
            <a:r>
              <a:rPr lang="es-MX" sz="1400" b="1" spc="-5" dirty="0">
                <a:solidFill>
                  <a:srgbClr val="013F99"/>
                </a:solidFill>
                <a:latin typeface="Century Gothic" panose="020B0502020202020204" pitchFamily="34" charset="0"/>
                <a:cs typeface="Arial" panose="020B0604020202020204" pitchFamily="34" charset="0"/>
              </a:rPr>
              <a:t> </a:t>
            </a:r>
            <a:r>
              <a:rPr lang="es-MX" sz="1400" b="1" dirty="0">
                <a:solidFill>
                  <a:srgbClr val="013F99"/>
                </a:solidFill>
                <a:latin typeface="Century Gothic" panose="020B0502020202020204" pitchFamily="34" charset="0"/>
                <a:cs typeface="Arial" panose="020B0604020202020204" pitchFamily="34" charset="0"/>
              </a:rPr>
              <a:t>Servicios</a:t>
            </a:r>
            <a:endParaRPr lang="es-CO" sz="1400" b="1" dirty="0">
              <a:solidFill>
                <a:srgbClr val="013F9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7689593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6">
            <a:extLst>
              <a:ext uri="{FF2B5EF4-FFF2-40B4-BE49-F238E27FC236}">
                <a16:creationId xmlns:a16="http://schemas.microsoft.com/office/drawing/2014/main" id="{F63742B6-62D5-E1C4-7673-47324A9C70D0}"/>
              </a:ext>
            </a:extLst>
          </p:cNvPr>
          <p:cNvSpPr txBox="1"/>
          <p:nvPr/>
        </p:nvSpPr>
        <p:spPr>
          <a:xfrm>
            <a:off x="729562" y="5569142"/>
            <a:ext cx="1386840" cy="336631"/>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13F99"/>
                </a:solidFill>
                <a:latin typeface="Century Gothic" panose="020B0502020202020204" pitchFamily="34" charset="0"/>
                <a:cs typeface="Carlito"/>
              </a:rPr>
              <a:t>Basado en material</a:t>
            </a:r>
            <a:r>
              <a:rPr sz="1050" spc="-120" dirty="0">
                <a:solidFill>
                  <a:srgbClr val="013F99"/>
                </a:solidFill>
                <a:latin typeface="Century Gothic" panose="020B0502020202020204" pitchFamily="34" charset="0"/>
                <a:cs typeface="Carlito"/>
              </a:rPr>
              <a:t> </a:t>
            </a:r>
            <a:r>
              <a:rPr sz="1050" dirty="0">
                <a:solidFill>
                  <a:srgbClr val="013F99"/>
                </a:solidFill>
                <a:latin typeface="Century Gothic" panose="020B0502020202020204" pitchFamily="34" charset="0"/>
                <a:cs typeface="Carlito"/>
              </a:rPr>
              <a:t>ITIL®.</a:t>
            </a:r>
          </a:p>
        </p:txBody>
      </p:sp>
      <p:sp>
        <p:nvSpPr>
          <p:cNvPr id="4" name="object 2">
            <a:extLst>
              <a:ext uri="{FF2B5EF4-FFF2-40B4-BE49-F238E27FC236}">
                <a16:creationId xmlns:a16="http://schemas.microsoft.com/office/drawing/2014/main" id="{475C6FF9-98CD-8A79-D7B9-C61794094CBA}"/>
              </a:ext>
            </a:extLst>
          </p:cNvPr>
          <p:cNvSpPr txBox="1">
            <a:spLocks/>
          </p:cNvSpPr>
          <p:nvPr/>
        </p:nvSpPr>
        <p:spPr>
          <a:xfrm>
            <a:off x="-1349515" y="910972"/>
            <a:ext cx="7564785" cy="228909"/>
          </a:xfrm>
          <a:prstGeom prst="rect">
            <a:avLst/>
          </a:prstGeom>
        </p:spPr>
        <p:txBody>
          <a:bodyPr vert="horz" wrap="square" lIns="0" tIns="1333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010025" marR="5080">
              <a:lnSpc>
                <a:spcPct val="100000"/>
              </a:lnSpc>
              <a:spcBef>
                <a:spcPts val="105"/>
              </a:spcBef>
            </a:pPr>
            <a:r>
              <a:rPr lang="es-CO" sz="1400" b="1" dirty="0">
                <a:solidFill>
                  <a:srgbClr val="013F99"/>
                </a:solidFill>
                <a:latin typeface="Century Gothic" panose="020B0502020202020204" pitchFamily="34" charset="0"/>
                <a:cs typeface="Arial" panose="020B0604020202020204" pitchFamily="34" charset="0"/>
              </a:rPr>
              <a:t>Gestión </a:t>
            </a:r>
            <a:r>
              <a:rPr lang="es-CO" sz="1400" b="1" spc="-5" dirty="0">
                <a:solidFill>
                  <a:srgbClr val="013F99"/>
                </a:solidFill>
                <a:latin typeface="Century Gothic" panose="020B0502020202020204" pitchFamily="34" charset="0"/>
                <a:cs typeface="Arial" panose="020B0604020202020204" pitchFamily="34" charset="0"/>
              </a:rPr>
              <a:t>del Servicio - ITSM</a:t>
            </a:r>
            <a:endParaRPr lang="es-CO" sz="1400" b="1" dirty="0">
              <a:solidFill>
                <a:srgbClr val="013F99"/>
              </a:solidFill>
              <a:latin typeface="Century Gothic" panose="020B0502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0079967A-1439-3190-0062-1162F177B33E}"/>
              </a:ext>
            </a:extLst>
          </p:cNvPr>
          <p:cNvSpPr txBox="1"/>
          <p:nvPr/>
        </p:nvSpPr>
        <p:spPr>
          <a:xfrm>
            <a:off x="427431" y="1642618"/>
            <a:ext cx="3695065" cy="1567417"/>
          </a:xfrm>
          <a:prstGeom prst="rect">
            <a:avLst/>
          </a:prstGeom>
        </p:spPr>
        <p:txBody>
          <a:bodyPr vert="horz" wrap="square" lIns="0" tIns="12700" rIns="0" bIns="0" rtlCol="0">
            <a:spAutoFit/>
          </a:bodyPr>
          <a:lstStyle/>
          <a:p>
            <a:pPr marL="12700" marR="5080">
              <a:lnSpc>
                <a:spcPct val="136700"/>
              </a:lnSpc>
              <a:spcBef>
                <a:spcPts val="100"/>
              </a:spcBef>
            </a:pPr>
            <a:r>
              <a:rPr sz="1400" spc="-10" dirty="0">
                <a:solidFill>
                  <a:srgbClr val="013F99"/>
                </a:solidFill>
                <a:latin typeface="Century Gothic" panose="020B0502020202020204" pitchFamily="34" charset="0"/>
                <a:cs typeface="Arial" panose="020B0604020202020204" pitchFamily="34" charset="0"/>
              </a:rPr>
              <a:t>Convertir recursos </a:t>
            </a:r>
            <a:r>
              <a:rPr sz="1400" dirty="0">
                <a:solidFill>
                  <a:srgbClr val="013F99"/>
                </a:solidFill>
                <a:latin typeface="Century Gothic" panose="020B0502020202020204" pitchFamily="34" charset="0"/>
                <a:cs typeface="Arial" panose="020B0604020202020204" pitchFamily="34" charset="0"/>
              </a:rPr>
              <a:t>en </a:t>
            </a:r>
            <a:r>
              <a:rPr sz="1400" spc="-5" dirty="0">
                <a:solidFill>
                  <a:srgbClr val="013F99"/>
                </a:solidFill>
                <a:latin typeface="Century Gothic" panose="020B0502020202020204" pitchFamily="34" charset="0"/>
                <a:cs typeface="Arial" panose="020B0604020202020204" pitchFamily="34" charset="0"/>
              </a:rPr>
              <a:t>Servicios de </a:t>
            </a:r>
            <a:r>
              <a:rPr sz="1400" spc="-20" dirty="0">
                <a:solidFill>
                  <a:srgbClr val="013F99"/>
                </a:solidFill>
                <a:latin typeface="Century Gothic" panose="020B0502020202020204" pitchFamily="34" charset="0"/>
                <a:cs typeface="Arial" panose="020B0604020202020204" pitchFamily="34" charset="0"/>
              </a:rPr>
              <a:t>Valor  </a:t>
            </a:r>
            <a:r>
              <a:rPr sz="1400" spc="-5" dirty="0">
                <a:solidFill>
                  <a:srgbClr val="013F99"/>
                </a:solidFill>
                <a:latin typeface="Century Gothic" panose="020B0502020202020204" pitchFamily="34" charset="0"/>
                <a:cs typeface="Arial" panose="020B0604020202020204" pitchFamily="34" charset="0"/>
              </a:rPr>
              <a:t>Especializacion:</a:t>
            </a:r>
            <a:endParaRPr sz="1400" dirty="0">
              <a:solidFill>
                <a:srgbClr val="013F99"/>
              </a:solidFill>
              <a:latin typeface="Century Gothic" panose="020B0502020202020204" pitchFamily="34" charset="0"/>
              <a:cs typeface="Arial" panose="020B0604020202020204" pitchFamily="34" charset="0"/>
            </a:endParaRPr>
          </a:p>
          <a:p>
            <a:pPr marL="469900">
              <a:lnSpc>
                <a:spcPct val="100000"/>
              </a:lnSpc>
              <a:spcBef>
                <a:spcPts val="275"/>
              </a:spcBef>
            </a:pPr>
            <a:r>
              <a:rPr sz="1400" spc="-15" dirty="0">
                <a:solidFill>
                  <a:srgbClr val="013F99"/>
                </a:solidFill>
                <a:latin typeface="Century Gothic" panose="020B0502020202020204" pitchFamily="34" charset="0"/>
                <a:cs typeface="Arial" panose="020B0604020202020204" pitchFamily="34" charset="0"/>
              </a:rPr>
              <a:t>Estrategia</a:t>
            </a:r>
            <a:endParaRPr sz="1400" dirty="0">
              <a:solidFill>
                <a:srgbClr val="013F99"/>
              </a:solidFill>
              <a:latin typeface="Century Gothic" panose="020B0502020202020204" pitchFamily="34" charset="0"/>
              <a:cs typeface="Arial" panose="020B0604020202020204" pitchFamily="34" charset="0"/>
            </a:endParaRPr>
          </a:p>
          <a:p>
            <a:pPr marL="469900" marR="1656714">
              <a:lnSpc>
                <a:spcPct val="113100"/>
              </a:lnSpc>
              <a:spcBef>
                <a:spcPts val="5"/>
              </a:spcBef>
            </a:pPr>
            <a:r>
              <a:rPr sz="1400" spc="-5" dirty="0">
                <a:solidFill>
                  <a:srgbClr val="013F99"/>
                </a:solidFill>
                <a:latin typeface="Century Gothic" panose="020B0502020202020204" pitchFamily="34" charset="0"/>
                <a:cs typeface="Arial" panose="020B0604020202020204" pitchFamily="34" charset="0"/>
              </a:rPr>
              <a:t>Diseño  </a:t>
            </a:r>
            <a:r>
              <a:rPr sz="1400" spc="-20" dirty="0">
                <a:solidFill>
                  <a:srgbClr val="013F99"/>
                </a:solidFill>
                <a:latin typeface="Century Gothic" panose="020B0502020202020204" pitchFamily="34" charset="0"/>
                <a:cs typeface="Arial" panose="020B0604020202020204" pitchFamily="34" charset="0"/>
              </a:rPr>
              <a:t>Transición  </a:t>
            </a:r>
            <a:r>
              <a:rPr sz="1400" spc="-10" dirty="0">
                <a:solidFill>
                  <a:srgbClr val="013F99"/>
                </a:solidFill>
                <a:latin typeface="Century Gothic" panose="020B0502020202020204" pitchFamily="34" charset="0"/>
                <a:cs typeface="Arial" panose="020B0604020202020204" pitchFamily="34" charset="0"/>
              </a:rPr>
              <a:t>Operación  Mejora</a:t>
            </a:r>
            <a:r>
              <a:rPr sz="1400" spc="-7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Continua</a:t>
            </a:r>
            <a:endParaRPr sz="1400" dirty="0">
              <a:solidFill>
                <a:srgbClr val="013F99"/>
              </a:solidFill>
              <a:latin typeface="Century Gothic" panose="020B0502020202020204" pitchFamily="34" charset="0"/>
              <a:cs typeface="Arial" panose="020B0604020202020204" pitchFamily="34" charset="0"/>
            </a:endParaRPr>
          </a:p>
        </p:txBody>
      </p:sp>
      <p:sp>
        <p:nvSpPr>
          <p:cNvPr id="6" name="object 5">
            <a:extLst>
              <a:ext uri="{FF2B5EF4-FFF2-40B4-BE49-F238E27FC236}">
                <a16:creationId xmlns:a16="http://schemas.microsoft.com/office/drawing/2014/main" id="{74384AC0-0DD9-4F3B-270A-F7FA2CE8ADA8}"/>
              </a:ext>
            </a:extLst>
          </p:cNvPr>
          <p:cNvSpPr txBox="1"/>
          <p:nvPr/>
        </p:nvSpPr>
        <p:spPr>
          <a:xfrm>
            <a:off x="5301116" y="1884389"/>
            <a:ext cx="3440429" cy="893192"/>
          </a:xfrm>
          <a:prstGeom prst="rect">
            <a:avLst/>
          </a:prstGeom>
          <a:ln w="6350">
            <a:solidFill>
              <a:srgbClr val="6FAC46"/>
            </a:solidFill>
          </a:ln>
        </p:spPr>
        <p:txBody>
          <a:bodyPr vert="horz" wrap="square" lIns="0" tIns="31114" rIns="0" bIns="0" rtlCol="0">
            <a:spAutoFit/>
          </a:bodyPr>
          <a:lstStyle/>
          <a:p>
            <a:pPr marL="92075" marR="261620">
              <a:lnSpc>
                <a:spcPct val="100000"/>
              </a:lnSpc>
              <a:spcBef>
                <a:spcPts val="244"/>
              </a:spcBef>
            </a:pPr>
            <a:r>
              <a:rPr sz="1400" spc="-10" dirty="0">
                <a:solidFill>
                  <a:srgbClr val="013F99"/>
                </a:solidFill>
                <a:latin typeface="Century Gothic" panose="020B0502020202020204" pitchFamily="34" charset="0"/>
                <a:cs typeface="Arial" panose="020B0604020202020204" pitchFamily="34" charset="0"/>
              </a:rPr>
              <a:t>Conjunto </a:t>
            </a:r>
            <a:r>
              <a:rPr sz="1400" spc="-5" dirty="0">
                <a:solidFill>
                  <a:srgbClr val="013F99"/>
                </a:solidFill>
                <a:latin typeface="Century Gothic" panose="020B0502020202020204" pitchFamily="34" charset="0"/>
                <a:cs typeface="Arial" panose="020B0604020202020204" pitchFamily="34" charset="0"/>
              </a:rPr>
              <a:t>de </a:t>
            </a:r>
            <a:r>
              <a:rPr sz="1400" spc="-10" dirty="0">
                <a:solidFill>
                  <a:srgbClr val="013F99"/>
                </a:solidFill>
                <a:latin typeface="Century Gothic" panose="020B0502020202020204" pitchFamily="34" charset="0"/>
                <a:cs typeface="Arial" panose="020B0604020202020204" pitchFamily="34" charset="0"/>
              </a:rPr>
              <a:t>capacidades  </a:t>
            </a:r>
            <a:r>
              <a:rPr sz="1400" spc="-5" dirty="0">
                <a:solidFill>
                  <a:srgbClr val="013F99"/>
                </a:solidFill>
                <a:latin typeface="Century Gothic" panose="020B0502020202020204" pitchFamily="34" charset="0"/>
                <a:cs typeface="Arial" panose="020B0604020202020204" pitchFamily="34" charset="0"/>
              </a:rPr>
              <a:t>especiales de </a:t>
            </a:r>
            <a:r>
              <a:rPr sz="1400" dirty="0">
                <a:solidFill>
                  <a:srgbClr val="013F99"/>
                </a:solidFill>
                <a:latin typeface="Century Gothic" panose="020B0502020202020204" pitchFamily="34" charset="0"/>
                <a:cs typeface="Arial" panose="020B0604020202020204" pitchFamily="34" charset="0"/>
              </a:rPr>
              <a:t>la </a:t>
            </a:r>
            <a:r>
              <a:rPr sz="1400" spc="-10" dirty="0">
                <a:solidFill>
                  <a:srgbClr val="013F99"/>
                </a:solidFill>
                <a:latin typeface="Century Gothic" panose="020B0502020202020204" pitchFamily="34" charset="0"/>
                <a:cs typeface="Arial" panose="020B0604020202020204" pitchFamily="34" charset="0"/>
              </a:rPr>
              <a:t>organización </a:t>
            </a:r>
            <a:r>
              <a:rPr sz="1400" spc="-5" dirty="0">
                <a:solidFill>
                  <a:srgbClr val="013F99"/>
                </a:solidFill>
                <a:latin typeface="Century Gothic" panose="020B0502020202020204" pitchFamily="34" charset="0"/>
                <a:cs typeface="Arial" panose="020B0604020202020204" pitchFamily="34" charset="0"/>
              </a:rPr>
              <a:t>que  </a:t>
            </a:r>
            <a:r>
              <a:rPr sz="1400" spc="-10" dirty="0">
                <a:solidFill>
                  <a:srgbClr val="013F99"/>
                </a:solidFill>
                <a:latin typeface="Century Gothic" panose="020B0502020202020204" pitchFamily="34" charset="0"/>
                <a:cs typeface="Arial" panose="020B0604020202020204" pitchFamily="34" charset="0"/>
              </a:rPr>
              <a:t>permiten </a:t>
            </a:r>
            <a:r>
              <a:rPr sz="1400" spc="-5" dirty="0">
                <a:solidFill>
                  <a:srgbClr val="013F99"/>
                </a:solidFill>
                <a:latin typeface="Century Gothic" panose="020B0502020202020204" pitchFamily="34" charset="0"/>
                <a:cs typeface="Arial" panose="020B0604020202020204" pitchFamily="34" charset="0"/>
              </a:rPr>
              <a:t>proveer valor </a:t>
            </a:r>
            <a:r>
              <a:rPr sz="1400" dirty="0">
                <a:solidFill>
                  <a:srgbClr val="013F99"/>
                </a:solidFill>
                <a:latin typeface="Century Gothic" panose="020B0502020202020204" pitchFamily="34" charset="0"/>
                <a:cs typeface="Arial" panose="020B0604020202020204" pitchFamily="34" charset="0"/>
              </a:rPr>
              <a:t>a </a:t>
            </a:r>
            <a:r>
              <a:rPr sz="1400" spc="-5" dirty="0">
                <a:solidFill>
                  <a:srgbClr val="013F99"/>
                </a:solidFill>
                <a:latin typeface="Century Gothic" panose="020B0502020202020204" pitchFamily="34" charset="0"/>
                <a:cs typeface="Arial" panose="020B0604020202020204" pitchFamily="34" charset="0"/>
              </a:rPr>
              <a:t>los  </a:t>
            </a:r>
            <a:r>
              <a:rPr sz="1400" spc="-10" dirty="0">
                <a:solidFill>
                  <a:srgbClr val="013F99"/>
                </a:solidFill>
                <a:latin typeface="Century Gothic" panose="020B0502020202020204" pitchFamily="34" charset="0"/>
                <a:cs typeface="Arial" panose="020B0604020202020204" pitchFamily="34" charset="0"/>
              </a:rPr>
              <a:t>clientes, </a:t>
            </a:r>
            <a:r>
              <a:rPr sz="1400" dirty="0">
                <a:solidFill>
                  <a:srgbClr val="013F99"/>
                </a:solidFill>
                <a:latin typeface="Century Gothic" panose="020B0502020202020204" pitchFamily="34" charset="0"/>
                <a:cs typeface="Arial" panose="020B0604020202020204" pitchFamily="34" charset="0"/>
              </a:rPr>
              <a:t>en </a:t>
            </a:r>
            <a:r>
              <a:rPr sz="1400" spc="-10" dirty="0">
                <a:solidFill>
                  <a:srgbClr val="013F99"/>
                </a:solidFill>
                <a:latin typeface="Century Gothic" panose="020B0502020202020204" pitchFamily="34" charset="0"/>
                <a:cs typeface="Arial" panose="020B0604020202020204" pitchFamily="34" charset="0"/>
              </a:rPr>
              <a:t>forma </a:t>
            </a:r>
            <a:r>
              <a:rPr sz="1400" spc="-5" dirty="0">
                <a:solidFill>
                  <a:srgbClr val="013F99"/>
                </a:solidFill>
                <a:latin typeface="Century Gothic" panose="020B0502020202020204" pitchFamily="34" charset="0"/>
                <a:cs typeface="Arial" panose="020B0604020202020204" pitchFamily="34" charset="0"/>
              </a:rPr>
              <a:t>de</a:t>
            </a:r>
            <a:r>
              <a:rPr sz="1400" spc="3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servicios.</a:t>
            </a:r>
            <a:endParaRPr sz="1400" dirty="0">
              <a:solidFill>
                <a:srgbClr val="013F99"/>
              </a:solidFill>
              <a:latin typeface="Century Gothic" panose="020B0502020202020204" pitchFamily="34" charset="0"/>
              <a:cs typeface="Arial" panose="020B0604020202020204" pitchFamily="34" charset="0"/>
            </a:endParaRPr>
          </a:p>
        </p:txBody>
      </p:sp>
      <p:sp>
        <p:nvSpPr>
          <p:cNvPr id="7" name="object 6">
            <a:extLst>
              <a:ext uri="{FF2B5EF4-FFF2-40B4-BE49-F238E27FC236}">
                <a16:creationId xmlns:a16="http://schemas.microsoft.com/office/drawing/2014/main" id="{ABE8E968-A0B7-A906-2DC9-A05F52960ACA}"/>
              </a:ext>
            </a:extLst>
          </p:cNvPr>
          <p:cNvSpPr/>
          <p:nvPr/>
        </p:nvSpPr>
        <p:spPr>
          <a:xfrm>
            <a:off x="457629" y="3591280"/>
            <a:ext cx="6566023" cy="1373303"/>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Tree>
    <p:extLst>
      <p:ext uri="{BB962C8B-B14F-4D97-AF65-F5344CB8AC3E}">
        <p14:creationId xmlns:p14="http://schemas.microsoft.com/office/powerpoint/2010/main" val="89988392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6">
            <a:extLst>
              <a:ext uri="{FF2B5EF4-FFF2-40B4-BE49-F238E27FC236}">
                <a16:creationId xmlns:a16="http://schemas.microsoft.com/office/drawing/2014/main" id="{10A74A86-AA68-C07B-F40B-F8129B51F5F6}"/>
              </a:ext>
            </a:extLst>
          </p:cNvPr>
          <p:cNvSpPr txBox="1"/>
          <p:nvPr/>
        </p:nvSpPr>
        <p:spPr>
          <a:xfrm>
            <a:off x="729562" y="5569142"/>
            <a:ext cx="1386840" cy="336631"/>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13F99"/>
                </a:solidFill>
                <a:latin typeface="Century Gothic" panose="020B0502020202020204" pitchFamily="34" charset="0"/>
                <a:cs typeface="Carlito"/>
              </a:rPr>
              <a:t>Basado en material</a:t>
            </a:r>
            <a:r>
              <a:rPr sz="1050" spc="-120" dirty="0">
                <a:solidFill>
                  <a:srgbClr val="013F99"/>
                </a:solidFill>
                <a:latin typeface="Century Gothic" panose="020B0502020202020204" pitchFamily="34" charset="0"/>
                <a:cs typeface="Carlito"/>
              </a:rPr>
              <a:t> </a:t>
            </a:r>
            <a:r>
              <a:rPr sz="1050" dirty="0">
                <a:solidFill>
                  <a:srgbClr val="013F99"/>
                </a:solidFill>
                <a:latin typeface="Century Gothic" panose="020B0502020202020204" pitchFamily="34" charset="0"/>
                <a:cs typeface="Carlito"/>
              </a:rPr>
              <a:t>ITIL®.</a:t>
            </a:r>
          </a:p>
        </p:txBody>
      </p:sp>
      <p:sp>
        <p:nvSpPr>
          <p:cNvPr id="4" name="object 3">
            <a:extLst>
              <a:ext uri="{FF2B5EF4-FFF2-40B4-BE49-F238E27FC236}">
                <a16:creationId xmlns:a16="http://schemas.microsoft.com/office/drawing/2014/main" id="{48E3EB5C-801C-A37A-8496-F6DD2BC7C2EE}"/>
              </a:ext>
            </a:extLst>
          </p:cNvPr>
          <p:cNvSpPr/>
          <p:nvPr/>
        </p:nvSpPr>
        <p:spPr>
          <a:xfrm>
            <a:off x="924914" y="2052487"/>
            <a:ext cx="5804453" cy="3227464"/>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5" name="object 2">
            <a:extLst>
              <a:ext uri="{FF2B5EF4-FFF2-40B4-BE49-F238E27FC236}">
                <a16:creationId xmlns:a16="http://schemas.microsoft.com/office/drawing/2014/main" id="{139B4592-43DA-0018-DB5F-4F91207FAC94}"/>
              </a:ext>
            </a:extLst>
          </p:cNvPr>
          <p:cNvSpPr txBox="1">
            <a:spLocks noGrp="1"/>
          </p:cNvSpPr>
          <p:nvPr>
            <p:ph type="title"/>
          </p:nvPr>
        </p:nvSpPr>
        <p:spPr>
          <a:xfrm>
            <a:off x="1530345" y="801708"/>
            <a:ext cx="2296795" cy="22890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13F99"/>
                </a:solidFill>
                <a:latin typeface="Century Gothic" panose="020B0502020202020204" pitchFamily="34" charset="0"/>
                <a:cs typeface="Arial" panose="020B0604020202020204" pitchFamily="34" charset="0"/>
              </a:rPr>
              <a:t>Creación </a:t>
            </a:r>
            <a:r>
              <a:rPr sz="1400" b="1" dirty="0">
                <a:solidFill>
                  <a:srgbClr val="013F99"/>
                </a:solidFill>
                <a:latin typeface="Century Gothic" panose="020B0502020202020204" pitchFamily="34" charset="0"/>
                <a:cs typeface="Arial" panose="020B0604020202020204" pitchFamily="34" charset="0"/>
              </a:rPr>
              <a:t>de</a:t>
            </a:r>
            <a:r>
              <a:rPr sz="1400" b="1" spc="-80" dirty="0">
                <a:solidFill>
                  <a:srgbClr val="013F99"/>
                </a:solidFill>
                <a:latin typeface="Century Gothic" panose="020B0502020202020204" pitchFamily="34" charset="0"/>
                <a:cs typeface="Arial" panose="020B0604020202020204" pitchFamily="34" charset="0"/>
              </a:rPr>
              <a:t> </a:t>
            </a:r>
            <a:r>
              <a:rPr sz="1400" b="1" spc="-5" dirty="0">
                <a:solidFill>
                  <a:srgbClr val="013F99"/>
                </a:solidFill>
                <a:latin typeface="Century Gothic" panose="020B0502020202020204" pitchFamily="34" charset="0"/>
                <a:cs typeface="Arial" panose="020B0604020202020204" pitchFamily="34" charset="0"/>
              </a:rPr>
              <a:t>Valor</a:t>
            </a:r>
          </a:p>
        </p:txBody>
      </p:sp>
    </p:spTree>
    <p:extLst>
      <p:ext uri="{BB962C8B-B14F-4D97-AF65-F5344CB8AC3E}">
        <p14:creationId xmlns:p14="http://schemas.microsoft.com/office/powerpoint/2010/main" val="174294331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6">
            <a:extLst>
              <a:ext uri="{FF2B5EF4-FFF2-40B4-BE49-F238E27FC236}">
                <a16:creationId xmlns:a16="http://schemas.microsoft.com/office/drawing/2014/main" id="{31860FAA-8856-3289-3DED-06E283A55CB3}"/>
              </a:ext>
            </a:extLst>
          </p:cNvPr>
          <p:cNvSpPr txBox="1"/>
          <p:nvPr/>
        </p:nvSpPr>
        <p:spPr>
          <a:xfrm>
            <a:off x="729562" y="5569142"/>
            <a:ext cx="1386840" cy="336631"/>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13F99"/>
                </a:solidFill>
                <a:latin typeface="Century Gothic" panose="020B0502020202020204" pitchFamily="34" charset="0"/>
                <a:cs typeface="Carlito"/>
              </a:rPr>
              <a:t>Basado en material</a:t>
            </a:r>
            <a:r>
              <a:rPr sz="1050" spc="-120" dirty="0">
                <a:solidFill>
                  <a:srgbClr val="013F99"/>
                </a:solidFill>
                <a:latin typeface="Century Gothic" panose="020B0502020202020204" pitchFamily="34" charset="0"/>
                <a:cs typeface="Carlito"/>
              </a:rPr>
              <a:t> </a:t>
            </a:r>
            <a:r>
              <a:rPr sz="1050" dirty="0">
                <a:solidFill>
                  <a:srgbClr val="013F99"/>
                </a:solidFill>
                <a:latin typeface="Century Gothic" panose="020B0502020202020204" pitchFamily="34" charset="0"/>
                <a:cs typeface="Carlito"/>
              </a:rPr>
              <a:t>ITIL®.</a:t>
            </a:r>
          </a:p>
        </p:txBody>
      </p:sp>
      <p:sp>
        <p:nvSpPr>
          <p:cNvPr id="4" name="object 3">
            <a:extLst>
              <a:ext uri="{FF2B5EF4-FFF2-40B4-BE49-F238E27FC236}">
                <a16:creationId xmlns:a16="http://schemas.microsoft.com/office/drawing/2014/main" id="{0B188FD8-FB2B-9EDA-AF8A-6FFB6E75883B}"/>
              </a:ext>
            </a:extLst>
          </p:cNvPr>
          <p:cNvSpPr/>
          <p:nvPr/>
        </p:nvSpPr>
        <p:spPr>
          <a:xfrm>
            <a:off x="1422982" y="1802296"/>
            <a:ext cx="5980607" cy="3519541"/>
          </a:xfrm>
          <a:prstGeom prst="rect">
            <a:avLst/>
          </a:prstGeom>
          <a:blipFill>
            <a:blip r:embed="rId4" cstate="print"/>
            <a:stretch>
              <a:fillRect/>
            </a:stretch>
          </a:blipFill>
        </p:spPr>
        <p:txBody>
          <a:bodyPr wrap="square" lIns="0" tIns="0" rIns="0" bIns="0" rtlCol="0"/>
          <a:lstStyle/>
          <a:p>
            <a:endParaRPr lang="es-CO">
              <a:solidFill>
                <a:srgbClr val="013F99"/>
              </a:solidFill>
              <a:latin typeface="Century Gothic" panose="020B0502020202020204" pitchFamily="34" charset="0"/>
            </a:endParaRPr>
          </a:p>
        </p:txBody>
      </p:sp>
      <p:sp>
        <p:nvSpPr>
          <p:cNvPr id="5" name="CuadroTexto 4">
            <a:extLst>
              <a:ext uri="{FF2B5EF4-FFF2-40B4-BE49-F238E27FC236}">
                <a16:creationId xmlns:a16="http://schemas.microsoft.com/office/drawing/2014/main" id="{DF54A2AC-42BC-8D4E-6C22-FCC2BBE3E65F}"/>
              </a:ext>
            </a:extLst>
          </p:cNvPr>
          <p:cNvSpPr txBox="1"/>
          <p:nvPr/>
        </p:nvSpPr>
        <p:spPr>
          <a:xfrm>
            <a:off x="1255643" y="1034784"/>
            <a:ext cx="5903842" cy="307777"/>
          </a:xfrm>
          <a:prstGeom prst="rect">
            <a:avLst/>
          </a:prstGeom>
          <a:noFill/>
        </p:spPr>
        <p:txBody>
          <a:bodyPr wrap="square">
            <a:spAutoFit/>
          </a:bodyPr>
          <a:lstStyle/>
          <a:p>
            <a:r>
              <a:rPr lang="es-MX" sz="1400" b="1" spc="-5" dirty="0">
                <a:solidFill>
                  <a:srgbClr val="013F99"/>
                </a:solidFill>
                <a:latin typeface="Century Gothic" panose="020B0502020202020204" pitchFamily="34" charset="0"/>
                <a:cs typeface="Arial" panose="020B0604020202020204" pitchFamily="34" charset="0"/>
              </a:rPr>
              <a:t>Base </a:t>
            </a:r>
            <a:r>
              <a:rPr lang="es-MX" sz="1400" b="1" dirty="0">
                <a:solidFill>
                  <a:srgbClr val="013F99"/>
                </a:solidFill>
                <a:latin typeface="Century Gothic" panose="020B0502020202020204" pitchFamily="34" charset="0"/>
                <a:cs typeface="Arial" panose="020B0604020202020204" pitchFamily="34" charset="0"/>
              </a:rPr>
              <a:t>de </a:t>
            </a:r>
            <a:r>
              <a:rPr lang="es-MX" sz="1400" b="1" spc="-5" dirty="0">
                <a:solidFill>
                  <a:srgbClr val="013F99"/>
                </a:solidFill>
                <a:latin typeface="Century Gothic" panose="020B0502020202020204" pitchFamily="34" charset="0"/>
                <a:cs typeface="Arial" panose="020B0604020202020204" pitchFamily="34" charset="0"/>
              </a:rPr>
              <a:t>creación</a:t>
            </a:r>
            <a:r>
              <a:rPr lang="es-MX" sz="1400" b="1" spc="-105" dirty="0">
                <a:solidFill>
                  <a:srgbClr val="013F99"/>
                </a:solidFill>
                <a:latin typeface="Century Gothic" panose="020B0502020202020204" pitchFamily="34" charset="0"/>
                <a:cs typeface="Arial" panose="020B0604020202020204" pitchFamily="34" charset="0"/>
              </a:rPr>
              <a:t> </a:t>
            </a:r>
            <a:r>
              <a:rPr lang="es-MX" sz="1400" b="1" spc="-5" dirty="0">
                <a:solidFill>
                  <a:srgbClr val="013F99"/>
                </a:solidFill>
                <a:latin typeface="Century Gothic" panose="020B0502020202020204" pitchFamily="34" charset="0"/>
                <a:cs typeface="Arial" panose="020B0604020202020204" pitchFamily="34" charset="0"/>
              </a:rPr>
              <a:t>de  Valor </a:t>
            </a:r>
            <a:r>
              <a:rPr lang="es-MX" sz="1400" b="1" spc="-420" dirty="0">
                <a:solidFill>
                  <a:srgbClr val="013F99"/>
                </a:solidFill>
                <a:latin typeface="Century Gothic" panose="020B0502020202020204" pitchFamily="34" charset="0"/>
                <a:cs typeface="Arial" panose="020B0604020202020204" pitchFamily="34" charset="0"/>
              </a:rPr>
              <a:t>– </a:t>
            </a:r>
            <a:r>
              <a:rPr lang="es-MX" sz="1400" b="1" dirty="0">
                <a:solidFill>
                  <a:srgbClr val="013F99"/>
                </a:solidFill>
                <a:latin typeface="Century Gothic" panose="020B0502020202020204" pitchFamily="34" charset="0"/>
                <a:cs typeface="Arial" panose="020B0604020202020204" pitchFamily="34" charset="0"/>
              </a:rPr>
              <a:t>Activos </a:t>
            </a:r>
            <a:r>
              <a:rPr lang="es-MX" sz="1400" b="1" spc="-5" dirty="0">
                <a:solidFill>
                  <a:srgbClr val="013F99"/>
                </a:solidFill>
                <a:latin typeface="Century Gothic" panose="020B0502020202020204" pitchFamily="34" charset="0"/>
                <a:cs typeface="Arial" panose="020B0604020202020204" pitchFamily="34" charset="0"/>
              </a:rPr>
              <a:t>del  Negocio</a:t>
            </a:r>
            <a:endParaRPr lang="es-CO" sz="1400" b="1" dirty="0">
              <a:solidFill>
                <a:srgbClr val="013F9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250180210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a16="http://schemas.microsoft.com/office/drawing/2014/main"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a16="http://schemas.microsoft.com/office/drawing/2014/main" id="{29DB83B5-8887-4804-829F-198FDB03ABA1}"/>
              </a:ext>
            </a:extLst>
          </p:cNvPr>
          <p:cNvSpPr txBox="1"/>
          <p:nvPr/>
        </p:nvSpPr>
        <p:spPr>
          <a:xfrm>
            <a:off x="1072024" y="4174003"/>
            <a:ext cx="6999951" cy="1969770"/>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MX" sz="1400" b="0" i="0" dirty="0">
                <a:solidFill>
                  <a:schemeClr val="bg1"/>
                </a:solidFill>
                <a:effectLst/>
                <a:latin typeface="Century Gothic" panose="020B0502020202020204" pitchFamily="34" charset="0"/>
                <a:ea typeface="Verdana" panose="020B0604030504040204" pitchFamily="34" charset="0"/>
              </a:rPr>
              <a:t> - El mayor riesgo es no correr ningún riesgo.   </a:t>
            </a:r>
          </a:p>
          <a:p>
            <a:pPr algn="l"/>
            <a:r>
              <a:rPr lang="es-MX" sz="1400" b="0" i="0" dirty="0">
                <a:solidFill>
                  <a:schemeClr val="bg1"/>
                </a:solidFill>
                <a:effectLst/>
                <a:latin typeface="Century Gothic" panose="020B0502020202020204" pitchFamily="34" charset="0"/>
                <a:ea typeface="Verdana" panose="020B0604030504040204" pitchFamily="34" charset="0"/>
              </a:rPr>
              <a:t> - Encuentra aquello por lo que realmente sientes pasión.    </a:t>
            </a:r>
          </a:p>
          <a:p>
            <a:pPr algn="l"/>
            <a:r>
              <a:rPr lang="es-MX" sz="1400" b="0" i="0" dirty="0">
                <a:solidFill>
                  <a:schemeClr val="bg1"/>
                </a:solidFill>
                <a:effectLst/>
                <a:latin typeface="Century Gothic" panose="020B0502020202020204" pitchFamily="34" charset="0"/>
                <a:ea typeface="Verdana" panose="020B0604030504040204" pitchFamily="34" charset="0"/>
              </a:rPr>
              <a:t> - La pregunta no es "¿qué queremos saber de la gente?", sino "¿qué desea contarnos la gente de sí misma?"</a:t>
            </a:r>
            <a:br>
              <a:rPr lang="es-MX" sz="1400" b="0" i="0" dirty="0">
                <a:solidFill>
                  <a:schemeClr val="bg1"/>
                </a:solidFill>
                <a:effectLst/>
                <a:latin typeface="Century Gothic" panose="020B0502020202020204" pitchFamily="34" charset="0"/>
                <a:ea typeface="Verdana" panose="020B0604030504040204" pitchFamily="34" charset="0"/>
              </a:rPr>
            </a:br>
            <a:br>
              <a:rPr lang="es-MX" sz="1400" i="0" dirty="0">
                <a:solidFill>
                  <a:schemeClr val="bg1"/>
                </a:solidFill>
                <a:effectLst/>
                <a:latin typeface="Century Gothic" panose="020B0502020202020204" pitchFamily="34" charset="0"/>
                <a:ea typeface="Verdana" panose="020B0604030504040204" pitchFamily="34" charset="0"/>
              </a:rPr>
            </a:br>
            <a:r>
              <a:rPr lang="es-419" sz="1400" i="0" dirty="0">
                <a:solidFill>
                  <a:schemeClr val="bg1"/>
                </a:solidFill>
                <a:effectLst/>
                <a:latin typeface="Century Gothic" panose="020B0502020202020204" pitchFamily="34" charset="0"/>
              </a:rPr>
              <a:t>   </a:t>
            </a:r>
            <a:r>
              <a:rPr lang="es-419" sz="1400" i="0" u="none" strike="noStrike" dirty="0">
                <a:solidFill>
                  <a:schemeClr val="bg1"/>
                </a:solidFill>
                <a:effectLst/>
                <a:latin typeface="Century Gothic" panose="020B0502020202020204" pitchFamily="34" charset="0"/>
                <a:hlinkClick r:id="rId4" tooltip="MARK ZUCKERBERG">
                  <a:extLst>
                    <a:ext uri="{A12FA001-AC4F-418D-AE19-62706E023703}">
                      <ahyp:hlinkClr xmlns:ahyp="http://schemas.microsoft.com/office/drawing/2018/hyperlinkcolor" val="tx"/>
                    </a:ext>
                  </a:extLst>
                </a:hlinkClick>
              </a:rPr>
              <a:t>MARK ZUCKERBERG</a:t>
            </a:r>
            <a:r>
              <a:rPr lang="es-419" sz="1400" i="0" dirty="0">
                <a:solidFill>
                  <a:schemeClr val="bg1"/>
                </a:solidFill>
                <a:effectLst/>
                <a:latin typeface="Century Gothic" panose="020B0502020202020204" pitchFamily="34" charset="0"/>
              </a:rPr>
              <a:t>, COFUNDADOR Y CEO DE FACEBOOK</a:t>
            </a:r>
            <a:endParaRPr lang="es-MX" sz="1400" i="0" dirty="0">
              <a:solidFill>
                <a:schemeClr val="bg1"/>
              </a:solidFill>
              <a:effectLst/>
              <a:latin typeface="Century Gothic" panose="020B0502020202020204" pitchFamily="34" charset="0"/>
              <a:ea typeface="Verdana" panose="020B0604030504040204" pitchFamily="34" charset="0"/>
            </a:endParaRPr>
          </a:p>
          <a:p>
            <a:pPr algn="ctr"/>
            <a:endParaRPr lang="es-CO" sz="2000" b="1" dirty="0">
              <a:solidFill>
                <a:schemeClr val="bg1"/>
              </a:solidFill>
              <a:latin typeface="Verdana" panose="020B0604030504040204" pitchFamily="34" charset="0"/>
              <a:ea typeface="Verdana" panose="020B0604030504040204" pitchFamily="34" charset="0"/>
            </a:endParaRPr>
          </a:p>
          <a:p>
            <a:pPr algn="ctr"/>
            <a:endParaRPr lang="es-ES" b="1" dirty="0">
              <a:solidFill>
                <a:schemeClr val="bg1"/>
              </a:solidFill>
              <a:latin typeface="Contradiction" panose="02000500000000000000" pitchFamily="50" charset="0"/>
              <a:ea typeface="Verdana" panose="020B0604030504040204" pitchFamily="34" charset="0"/>
            </a:endParaRPr>
          </a:p>
        </p:txBody>
      </p:sp>
      <p:cxnSp>
        <p:nvCxnSpPr>
          <p:cNvPr id="3" name="Conector recto 2"/>
          <p:cNvCxnSpPr/>
          <p:nvPr/>
        </p:nvCxnSpPr>
        <p:spPr>
          <a:xfrm flipV="1">
            <a:off x="6195526" y="3935102"/>
            <a:ext cx="93306" cy="1632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48137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6">
            <a:extLst>
              <a:ext uri="{FF2B5EF4-FFF2-40B4-BE49-F238E27FC236}">
                <a16:creationId xmlns:a16="http://schemas.microsoft.com/office/drawing/2014/main" id="{3D73B654-F343-3A87-CC99-9E6A77DA3CE7}"/>
              </a:ext>
            </a:extLst>
          </p:cNvPr>
          <p:cNvSpPr txBox="1"/>
          <p:nvPr/>
        </p:nvSpPr>
        <p:spPr>
          <a:xfrm>
            <a:off x="729562" y="5569142"/>
            <a:ext cx="1386840" cy="336631"/>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13F99"/>
                </a:solidFill>
                <a:latin typeface="Century Gothic" panose="020B0502020202020204" pitchFamily="34" charset="0"/>
                <a:cs typeface="Carlito"/>
              </a:rPr>
              <a:t>Basado en material</a:t>
            </a:r>
            <a:r>
              <a:rPr sz="1050" spc="-120" dirty="0">
                <a:solidFill>
                  <a:srgbClr val="013F99"/>
                </a:solidFill>
                <a:latin typeface="Century Gothic" panose="020B0502020202020204" pitchFamily="34" charset="0"/>
                <a:cs typeface="Carlito"/>
              </a:rPr>
              <a:t> </a:t>
            </a:r>
            <a:r>
              <a:rPr sz="1050" dirty="0">
                <a:solidFill>
                  <a:srgbClr val="013F99"/>
                </a:solidFill>
                <a:latin typeface="Century Gothic" panose="020B0502020202020204" pitchFamily="34" charset="0"/>
                <a:cs typeface="Carlito"/>
              </a:rPr>
              <a:t>ITIL®.</a:t>
            </a:r>
          </a:p>
        </p:txBody>
      </p:sp>
      <p:sp>
        <p:nvSpPr>
          <p:cNvPr id="4" name="object 3">
            <a:extLst>
              <a:ext uri="{FF2B5EF4-FFF2-40B4-BE49-F238E27FC236}">
                <a16:creationId xmlns:a16="http://schemas.microsoft.com/office/drawing/2014/main" id="{BA2A3924-DBB0-EFE5-4278-30451A4A552B}"/>
              </a:ext>
            </a:extLst>
          </p:cNvPr>
          <p:cNvSpPr/>
          <p:nvPr/>
        </p:nvSpPr>
        <p:spPr>
          <a:xfrm>
            <a:off x="606656" y="1323975"/>
            <a:ext cx="6505067" cy="3707844"/>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5" name="object 2">
            <a:extLst>
              <a:ext uri="{FF2B5EF4-FFF2-40B4-BE49-F238E27FC236}">
                <a16:creationId xmlns:a16="http://schemas.microsoft.com/office/drawing/2014/main" id="{29EB345C-EA42-1D22-1F68-A995533A69E9}"/>
              </a:ext>
            </a:extLst>
          </p:cNvPr>
          <p:cNvSpPr txBox="1">
            <a:spLocks noGrp="1"/>
          </p:cNvSpPr>
          <p:nvPr>
            <p:ph type="title"/>
          </p:nvPr>
        </p:nvSpPr>
        <p:spPr>
          <a:xfrm>
            <a:off x="729562" y="745204"/>
            <a:ext cx="2445385" cy="22890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13F99"/>
                </a:solidFill>
                <a:latin typeface="Century Gothic" panose="020B0502020202020204" pitchFamily="34" charset="0"/>
                <a:cs typeface="Arial" panose="020B0604020202020204" pitchFamily="34" charset="0"/>
              </a:rPr>
              <a:t>Función vs.</a:t>
            </a:r>
            <a:r>
              <a:rPr sz="1400" b="1" spc="-70" dirty="0">
                <a:solidFill>
                  <a:srgbClr val="013F99"/>
                </a:solidFill>
                <a:latin typeface="Century Gothic" panose="020B0502020202020204" pitchFamily="34" charset="0"/>
                <a:cs typeface="Arial" panose="020B0604020202020204" pitchFamily="34" charset="0"/>
              </a:rPr>
              <a:t> </a:t>
            </a:r>
            <a:r>
              <a:rPr sz="1400" b="1" dirty="0">
                <a:solidFill>
                  <a:srgbClr val="013F99"/>
                </a:solidFill>
                <a:latin typeface="Century Gothic" panose="020B0502020202020204" pitchFamily="34" charset="0"/>
                <a:cs typeface="Arial" panose="020B0604020202020204" pitchFamily="34" charset="0"/>
              </a:rPr>
              <a:t>Proceso</a:t>
            </a:r>
          </a:p>
        </p:txBody>
      </p:sp>
    </p:spTree>
    <p:extLst>
      <p:ext uri="{BB962C8B-B14F-4D97-AF65-F5344CB8AC3E}">
        <p14:creationId xmlns:p14="http://schemas.microsoft.com/office/powerpoint/2010/main" val="356783688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3">
            <a:extLst>
              <a:ext uri="{FF2B5EF4-FFF2-40B4-BE49-F238E27FC236}">
                <a16:creationId xmlns:a16="http://schemas.microsoft.com/office/drawing/2014/main" id="{1D4FDD8E-7F72-DC8B-9AF0-0F2FC523F250}"/>
              </a:ext>
            </a:extLst>
          </p:cNvPr>
          <p:cNvSpPr/>
          <p:nvPr/>
        </p:nvSpPr>
        <p:spPr>
          <a:xfrm>
            <a:off x="486629" y="1601430"/>
            <a:ext cx="6448297" cy="3655140"/>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object 2">
            <a:extLst>
              <a:ext uri="{FF2B5EF4-FFF2-40B4-BE49-F238E27FC236}">
                <a16:creationId xmlns:a16="http://schemas.microsoft.com/office/drawing/2014/main" id="{42716DA9-F8DF-2FD6-B3F5-130CED6651A0}"/>
              </a:ext>
            </a:extLst>
          </p:cNvPr>
          <p:cNvSpPr txBox="1">
            <a:spLocks noGrp="1"/>
          </p:cNvSpPr>
          <p:nvPr>
            <p:ph type="title"/>
          </p:nvPr>
        </p:nvSpPr>
        <p:spPr>
          <a:xfrm>
            <a:off x="905242" y="649399"/>
            <a:ext cx="1013460" cy="22890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13F99"/>
                </a:solidFill>
                <a:latin typeface="Century Gothic" panose="020B0502020202020204" pitchFamily="34" charset="0"/>
                <a:cs typeface="Arial" panose="020B0604020202020204" pitchFamily="34" charset="0"/>
              </a:rPr>
              <a:t>Proceso</a:t>
            </a:r>
          </a:p>
        </p:txBody>
      </p:sp>
    </p:spTree>
    <p:extLst>
      <p:ext uri="{BB962C8B-B14F-4D97-AF65-F5344CB8AC3E}">
        <p14:creationId xmlns:p14="http://schemas.microsoft.com/office/powerpoint/2010/main" val="405157245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6">
            <a:extLst>
              <a:ext uri="{FF2B5EF4-FFF2-40B4-BE49-F238E27FC236}">
                <a16:creationId xmlns:a16="http://schemas.microsoft.com/office/drawing/2014/main" id="{520C2DF6-EB30-5E55-E1F7-8697A4BDBA78}"/>
              </a:ext>
            </a:extLst>
          </p:cNvPr>
          <p:cNvSpPr txBox="1"/>
          <p:nvPr/>
        </p:nvSpPr>
        <p:spPr>
          <a:xfrm>
            <a:off x="729562" y="5569142"/>
            <a:ext cx="1386840" cy="336631"/>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13F99"/>
                </a:solidFill>
                <a:latin typeface="Century Gothic" panose="020B0502020202020204" pitchFamily="34" charset="0"/>
                <a:cs typeface="Carlito"/>
              </a:rPr>
              <a:t>Basado en material</a:t>
            </a:r>
            <a:r>
              <a:rPr sz="1050" spc="-120" dirty="0">
                <a:solidFill>
                  <a:srgbClr val="013F99"/>
                </a:solidFill>
                <a:latin typeface="Century Gothic" panose="020B0502020202020204" pitchFamily="34" charset="0"/>
                <a:cs typeface="Carlito"/>
              </a:rPr>
              <a:t> </a:t>
            </a:r>
            <a:r>
              <a:rPr sz="1050" dirty="0">
                <a:solidFill>
                  <a:srgbClr val="013F99"/>
                </a:solidFill>
                <a:latin typeface="Century Gothic" panose="020B0502020202020204" pitchFamily="34" charset="0"/>
                <a:cs typeface="Carlito"/>
              </a:rPr>
              <a:t>ITIL®.</a:t>
            </a:r>
          </a:p>
        </p:txBody>
      </p:sp>
      <p:sp>
        <p:nvSpPr>
          <p:cNvPr id="4" name="object 5">
            <a:extLst>
              <a:ext uri="{FF2B5EF4-FFF2-40B4-BE49-F238E27FC236}">
                <a16:creationId xmlns:a16="http://schemas.microsoft.com/office/drawing/2014/main" id="{D3DDBF63-63B1-DBCF-AB84-464812DEC308}"/>
              </a:ext>
            </a:extLst>
          </p:cNvPr>
          <p:cNvSpPr txBox="1"/>
          <p:nvPr/>
        </p:nvSpPr>
        <p:spPr>
          <a:xfrm>
            <a:off x="973023" y="1697228"/>
            <a:ext cx="6072505" cy="3118803"/>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13F99"/>
                </a:solidFill>
                <a:latin typeface="Century Gothic" panose="020B0502020202020204" pitchFamily="34" charset="0"/>
                <a:cs typeface="Arial" panose="020B0604020202020204" pitchFamily="34" charset="0"/>
              </a:rPr>
              <a:t>Las </a:t>
            </a:r>
            <a:r>
              <a:rPr sz="1400" b="1" spc="-5" dirty="0" err="1">
                <a:solidFill>
                  <a:srgbClr val="013F99"/>
                </a:solidFill>
                <a:latin typeface="Century Gothic" panose="020B0502020202020204" pitchFamily="34" charset="0"/>
                <a:cs typeface="Arial" panose="020B0604020202020204" pitchFamily="34" charset="0"/>
              </a:rPr>
              <a:t>responsabilidades</a:t>
            </a:r>
            <a:r>
              <a:rPr sz="1400" spc="-5" dirty="0">
                <a:solidFill>
                  <a:srgbClr val="013F99"/>
                </a:solidFill>
                <a:latin typeface="Century Gothic" panose="020B0502020202020204" pitchFamily="34" charset="0"/>
                <a:cs typeface="Arial" panose="020B0604020202020204" pitchFamily="34" charset="0"/>
              </a:rPr>
              <a:t>:</a:t>
            </a:r>
            <a:endParaRPr sz="1400" dirty="0">
              <a:solidFill>
                <a:srgbClr val="013F99"/>
              </a:solidFill>
              <a:latin typeface="Century Gothic" panose="020B0502020202020204" pitchFamily="34" charset="0"/>
              <a:cs typeface="Arial" panose="020B0604020202020204" pitchFamily="34" charset="0"/>
            </a:endParaRPr>
          </a:p>
          <a:p>
            <a:pPr>
              <a:lnSpc>
                <a:spcPct val="100000"/>
              </a:lnSpc>
            </a:pP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1105"/>
              </a:spcBef>
              <a:buFont typeface="Arial"/>
              <a:buChar char="•"/>
              <a:tabLst>
                <a:tab pos="299085" algn="l"/>
                <a:tab pos="299720" algn="l"/>
              </a:tabLst>
            </a:pPr>
            <a:r>
              <a:rPr sz="1400" spc="-10" dirty="0">
                <a:solidFill>
                  <a:srgbClr val="013F99"/>
                </a:solidFill>
                <a:latin typeface="Century Gothic" panose="020B0502020202020204" pitchFamily="34" charset="0"/>
                <a:cs typeface="Arial" panose="020B0604020202020204" pitchFamily="34" charset="0"/>
              </a:rPr>
              <a:t>Documentar </a:t>
            </a:r>
            <a:r>
              <a:rPr sz="1400" dirty="0">
                <a:solidFill>
                  <a:srgbClr val="013F99"/>
                </a:solidFill>
                <a:latin typeface="Century Gothic" panose="020B0502020202020204" pitchFamily="34" charset="0"/>
                <a:cs typeface="Arial" panose="020B0604020202020204" pitchFamily="34" charset="0"/>
              </a:rPr>
              <a:t>y </a:t>
            </a:r>
            <a:r>
              <a:rPr sz="1400" spc="-5" dirty="0">
                <a:solidFill>
                  <a:srgbClr val="013F99"/>
                </a:solidFill>
                <a:latin typeface="Century Gothic" panose="020B0502020202020204" pitchFamily="34" charset="0"/>
                <a:cs typeface="Arial" panose="020B0604020202020204" pitchFamily="34" charset="0"/>
              </a:rPr>
              <a:t>Publicar </a:t>
            </a:r>
            <a:r>
              <a:rPr sz="1400" dirty="0">
                <a:solidFill>
                  <a:srgbClr val="013F99"/>
                </a:solidFill>
                <a:latin typeface="Century Gothic" panose="020B0502020202020204" pitchFamily="34" charset="0"/>
                <a:cs typeface="Arial" panose="020B0604020202020204" pitchFamily="34" charset="0"/>
              </a:rPr>
              <a:t>el</a:t>
            </a:r>
            <a:r>
              <a:rPr sz="1400" spc="50"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proceso</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560"/>
              </a:spcBef>
              <a:buFont typeface="Arial"/>
              <a:buChar char="•"/>
              <a:tabLst>
                <a:tab pos="299085" algn="l"/>
                <a:tab pos="299720" algn="l"/>
              </a:tabLst>
            </a:pPr>
            <a:r>
              <a:rPr sz="1400" spc="-10" dirty="0">
                <a:solidFill>
                  <a:srgbClr val="013F99"/>
                </a:solidFill>
                <a:latin typeface="Century Gothic" panose="020B0502020202020204" pitchFamily="34" charset="0"/>
                <a:cs typeface="Arial" panose="020B0604020202020204" pitchFamily="34" charset="0"/>
              </a:rPr>
              <a:t>Definir </a:t>
            </a:r>
            <a:r>
              <a:rPr sz="1400" spc="-5" dirty="0">
                <a:solidFill>
                  <a:srgbClr val="013F99"/>
                </a:solidFill>
                <a:latin typeface="Century Gothic" panose="020B0502020202020204" pitchFamily="34" charset="0"/>
                <a:cs typeface="Arial" panose="020B0604020202020204" pitchFamily="34" charset="0"/>
              </a:rPr>
              <a:t>su </a:t>
            </a:r>
            <a:r>
              <a:rPr sz="1400" spc="-10" dirty="0">
                <a:solidFill>
                  <a:srgbClr val="013F99"/>
                </a:solidFill>
                <a:latin typeface="Century Gothic" panose="020B0502020202020204" pitchFamily="34" charset="0"/>
                <a:cs typeface="Arial" panose="020B0604020202020204" pitchFamily="34" charset="0"/>
              </a:rPr>
              <a:t>objetivo </a:t>
            </a:r>
            <a:r>
              <a:rPr sz="1400" dirty="0">
                <a:solidFill>
                  <a:srgbClr val="013F99"/>
                </a:solidFill>
                <a:latin typeface="Century Gothic" panose="020B0502020202020204" pitchFamily="34" charset="0"/>
                <a:cs typeface="Arial" panose="020B0604020202020204" pitchFamily="34" charset="0"/>
              </a:rPr>
              <a:t>y </a:t>
            </a:r>
            <a:r>
              <a:rPr sz="1400" spc="-5" dirty="0">
                <a:solidFill>
                  <a:srgbClr val="013F99"/>
                </a:solidFill>
                <a:latin typeface="Century Gothic" panose="020B0502020202020204" pitchFamily="34" charset="0"/>
                <a:cs typeface="Arial" panose="020B0604020202020204" pitchFamily="34" charset="0"/>
              </a:rPr>
              <a:t>sus</a:t>
            </a:r>
            <a:r>
              <a:rPr sz="1400" spc="30"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actividades</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565"/>
              </a:spcBef>
              <a:buFont typeface="Arial"/>
              <a:buChar char="•"/>
              <a:tabLst>
                <a:tab pos="299085" algn="l"/>
                <a:tab pos="299720" algn="l"/>
              </a:tabLst>
            </a:pPr>
            <a:r>
              <a:rPr sz="1400" spc="-5" dirty="0">
                <a:solidFill>
                  <a:srgbClr val="013F99"/>
                </a:solidFill>
                <a:latin typeface="Century Gothic" panose="020B0502020202020204" pitchFamily="34" charset="0"/>
                <a:cs typeface="Arial" panose="020B0604020202020204" pitchFamily="34" charset="0"/>
              </a:rPr>
              <a:t>Diseñar los </a:t>
            </a:r>
            <a:r>
              <a:rPr sz="1400" dirty="0">
                <a:solidFill>
                  <a:srgbClr val="013F99"/>
                </a:solidFill>
                <a:latin typeface="Century Gothic" panose="020B0502020202020204" pitchFamily="34" charset="0"/>
                <a:cs typeface="Arial" panose="020B0604020202020204" pitchFamily="34" charset="0"/>
              </a:rPr>
              <a:t>KPI, </a:t>
            </a:r>
            <a:r>
              <a:rPr sz="1400" spc="-10" dirty="0">
                <a:solidFill>
                  <a:srgbClr val="013F99"/>
                </a:solidFill>
                <a:latin typeface="Century Gothic" panose="020B0502020202020204" pitchFamily="34" charset="0"/>
                <a:cs typeface="Arial" panose="020B0604020202020204" pitchFamily="34" charset="0"/>
              </a:rPr>
              <a:t>revisarlos </a:t>
            </a:r>
            <a:r>
              <a:rPr sz="1400" dirty="0">
                <a:solidFill>
                  <a:srgbClr val="013F99"/>
                </a:solidFill>
                <a:latin typeface="Century Gothic" panose="020B0502020202020204" pitchFamily="34" charset="0"/>
                <a:cs typeface="Arial" panose="020B0604020202020204" pitchFamily="34" charset="0"/>
              </a:rPr>
              <a:t>y </a:t>
            </a:r>
            <a:r>
              <a:rPr sz="1400" spc="-10" dirty="0">
                <a:solidFill>
                  <a:srgbClr val="013F99"/>
                </a:solidFill>
                <a:latin typeface="Century Gothic" panose="020B0502020202020204" pitchFamily="34" charset="0"/>
                <a:cs typeface="Arial" panose="020B0604020202020204" pitchFamily="34" charset="0"/>
              </a:rPr>
              <a:t>tomar</a:t>
            </a:r>
            <a:r>
              <a:rPr sz="1400" spc="15" dirty="0">
                <a:solidFill>
                  <a:srgbClr val="013F99"/>
                </a:solidFill>
                <a:latin typeface="Century Gothic" panose="020B0502020202020204" pitchFamily="34" charset="0"/>
                <a:cs typeface="Arial" panose="020B0604020202020204" pitchFamily="34" charset="0"/>
              </a:rPr>
              <a:t> </a:t>
            </a:r>
            <a:r>
              <a:rPr sz="1400" spc="-5" dirty="0">
                <a:solidFill>
                  <a:srgbClr val="013F99"/>
                </a:solidFill>
                <a:latin typeface="Century Gothic" panose="020B0502020202020204" pitchFamily="34" charset="0"/>
                <a:cs typeface="Arial" panose="020B0604020202020204" pitchFamily="34" charset="0"/>
              </a:rPr>
              <a:t>acción</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580"/>
              </a:spcBef>
              <a:buFont typeface="Arial"/>
              <a:buChar char="•"/>
              <a:tabLst>
                <a:tab pos="299085" algn="l"/>
                <a:tab pos="299720" algn="l"/>
              </a:tabLst>
            </a:pPr>
            <a:r>
              <a:rPr sz="1400" spc="-10" dirty="0">
                <a:solidFill>
                  <a:srgbClr val="013F99"/>
                </a:solidFill>
                <a:latin typeface="Century Gothic" panose="020B0502020202020204" pitchFamily="34" charset="0"/>
                <a:cs typeface="Arial" panose="020B0604020202020204" pitchFamily="34" charset="0"/>
              </a:rPr>
              <a:t>Mejorar </a:t>
            </a:r>
            <a:r>
              <a:rPr sz="1400" dirty="0">
                <a:solidFill>
                  <a:srgbClr val="013F99"/>
                </a:solidFill>
                <a:latin typeface="Century Gothic" panose="020B0502020202020204" pitchFamily="34" charset="0"/>
                <a:cs typeface="Arial" panose="020B0604020202020204" pitchFamily="34" charset="0"/>
              </a:rPr>
              <a:t>el</a:t>
            </a:r>
            <a:r>
              <a:rPr sz="1400" spc="5"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proceso</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565"/>
              </a:spcBef>
              <a:buFont typeface="Arial"/>
              <a:buChar char="•"/>
              <a:tabLst>
                <a:tab pos="299085" algn="l"/>
                <a:tab pos="299720" algn="l"/>
              </a:tabLst>
            </a:pPr>
            <a:r>
              <a:rPr sz="1400" spc="-10" dirty="0">
                <a:solidFill>
                  <a:srgbClr val="013F99"/>
                </a:solidFill>
                <a:latin typeface="Century Gothic" panose="020B0502020202020204" pitchFamily="34" charset="0"/>
                <a:cs typeface="Arial" panose="020B0604020202020204" pitchFamily="34" charset="0"/>
              </a:rPr>
              <a:t>Proveer </a:t>
            </a:r>
            <a:r>
              <a:rPr sz="1400" spc="-5" dirty="0">
                <a:solidFill>
                  <a:srgbClr val="013F99"/>
                </a:solidFill>
                <a:latin typeface="Century Gothic" panose="020B0502020202020204" pitchFamily="34" charset="0"/>
                <a:cs typeface="Arial" panose="020B0604020202020204" pitchFamily="34" charset="0"/>
              </a:rPr>
              <a:t>las </a:t>
            </a:r>
            <a:r>
              <a:rPr sz="1400" spc="-10" dirty="0">
                <a:solidFill>
                  <a:srgbClr val="013F99"/>
                </a:solidFill>
                <a:latin typeface="Century Gothic" panose="020B0502020202020204" pitchFamily="34" charset="0"/>
                <a:cs typeface="Arial" panose="020B0604020202020204" pitchFamily="34" charset="0"/>
              </a:rPr>
              <a:t>entradas </a:t>
            </a:r>
            <a:r>
              <a:rPr sz="1400" dirty="0">
                <a:solidFill>
                  <a:srgbClr val="013F99"/>
                </a:solidFill>
                <a:latin typeface="Century Gothic" panose="020B0502020202020204" pitchFamily="34" charset="0"/>
                <a:cs typeface="Arial" panose="020B0604020202020204" pitchFamily="34" charset="0"/>
              </a:rPr>
              <a:t>y las </a:t>
            </a:r>
            <a:r>
              <a:rPr sz="1400" spc="-5" dirty="0">
                <a:solidFill>
                  <a:srgbClr val="013F99"/>
                </a:solidFill>
                <a:latin typeface="Century Gothic" panose="020B0502020202020204" pitchFamily="34" charset="0"/>
                <a:cs typeface="Arial" panose="020B0604020202020204" pitchFamily="34" charset="0"/>
              </a:rPr>
              <a:t>salidas del</a:t>
            </a:r>
            <a:r>
              <a:rPr sz="1400" spc="30"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proceso</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565"/>
              </a:spcBef>
              <a:buFont typeface="Arial"/>
              <a:buChar char="•"/>
              <a:tabLst>
                <a:tab pos="299085" algn="l"/>
                <a:tab pos="299720" algn="l"/>
              </a:tabLst>
            </a:pPr>
            <a:r>
              <a:rPr sz="1400" spc="-15" dirty="0">
                <a:solidFill>
                  <a:srgbClr val="013F99"/>
                </a:solidFill>
                <a:latin typeface="Century Gothic" panose="020B0502020202020204" pitchFamily="34" charset="0"/>
                <a:cs typeface="Arial" panose="020B0604020202020204" pitchFamily="34" charset="0"/>
              </a:rPr>
              <a:t>Atender </a:t>
            </a:r>
            <a:r>
              <a:rPr sz="1400" spc="-5" dirty="0">
                <a:solidFill>
                  <a:srgbClr val="013F99"/>
                </a:solidFill>
                <a:latin typeface="Century Gothic" panose="020B0502020202020204" pitchFamily="34" charset="0"/>
                <a:cs typeface="Arial" panose="020B0604020202020204" pitchFamily="34" charset="0"/>
              </a:rPr>
              <a:t>cualquier </a:t>
            </a:r>
            <a:r>
              <a:rPr sz="1400" spc="-10" dirty="0">
                <a:solidFill>
                  <a:srgbClr val="013F99"/>
                </a:solidFill>
                <a:latin typeface="Century Gothic" panose="020B0502020202020204" pitchFamily="34" charset="0"/>
                <a:cs typeface="Arial" panose="020B0604020202020204" pitchFamily="34" charset="0"/>
              </a:rPr>
              <a:t>situación </a:t>
            </a:r>
            <a:r>
              <a:rPr sz="1400" spc="-5" dirty="0">
                <a:solidFill>
                  <a:srgbClr val="013F99"/>
                </a:solidFill>
                <a:latin typeface="Century Gothic" panose="020B0502020202020204" pitchFamily="34" charset="0"/>
                <a:cs typeface="Arial" panose="020B0604020202020204" pitchFamily="34" charset="0"/>
              </a:rPr>
              <a:t>que se</a:t>
            </a:r>
            <a:r>
              <a:rPr sz="1400" spc="90"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presente</a:t>
            </a:r>
            <a:endParaRPr sz="1400" dirty="0">
              <a:solidFill>
                <a:srgbClr val="013F99"/>
              </a:solidFill>
              <a:latin typeface="Century Gothic" panose="020B0502020202020204" pitchFamily="34" charset="0"/>
              <a:cs typeface="Arial" panose="020B0604020202020204" pitchFamily="34" charset="0"/>
            </a:endParaRPr>
          </a:p>
          <a:p>
            <a:pPr marL="299085" marR="5080" indent="-287020">
              <a:lnSpc>
                <a:spcPts val="1730"/>
              </a:lnSpc>
              <a:spcBef>
                <a:spcPts val="990"/>
              </a:spcBef>
              <a:buFont typeface="Arial"/>
              <a:buChar char="•"/>
              <a:tabLst>
                <a:tab pos="299085" algn="l"/>
                <a:tab pos="299720" algn="l"/>
              </a:tabLst>
            </a:pPr>
            <a:r>
              <a:rPr sz="1400" spc="-10" dirty="0">
                <a:solidFill>
                  <a:srgbClr val="013F99"/>
                </a:solidFill>
                <a:latin typeface="Century Gothic" panose="020B0502020202020204" pitchFamily="34" charset="0"/>
                <a:cs typeface="Arial" panose="020B0604020202020204" pitchFamily="34" charset="0"/>
              </a:rPr>
              <a:t>Asegurarse </a:t>
            </a:r>
            <a:r>
              <a:rPr sz="1400" spc="-5" dirty="0">
                <a:solidFill>
                  <a:srgbClr val="013F99"/>
                </a:solidFill>
                <a:latin typeface="Century Gothic" panose="020B0502020202020204" pitchFamily="34" charset="0"/>
                <a:cs typeface="Arial" panose="020B0604020202020204" pitchFamily="34" charset="0"/>
              </a:rPr>
              <a:t>de que las </a:t>
            </a:r>
            <a:r>
              <a:rPr sz="1400" spc="-10" dirty="0">
                <a:solidFill>
                  <a:srgbClr val="013F99"/>
                </a:solidFill>
                <a:latin typeface="Century Gothic" panose="020B0502020202020204" pitchFamily="34" charset="0"/>
                <a:cs typeface="Arial" panose="020B0604020202020204" pitchFamily="34" charset="0"/>
              </a:rPr>
              <a:t>personas </a:t>
            </a:r>
            <a:r>
              <a:rPr sz="1400" spc="-5" dirty="0">
                <a:solidFill>
                  <a:srgbClr val="013F99"/>
                </a:solidFill>
                <a:latin typeface="Century Gothic" panose="020B0502020202020204" pitchFamily="34" charset="0"/>
                <a:cs typeface="Arial" panose="020B0604020202020204" pitchFamily="34" charset="0"/>
              </a:rPr>
              <a:t>tienen </a:t>
            </a:r>
            <a:r>
              <a:rPr sz="1400" dirty="0">
                <a:solidFill>
                  <a:srgbClr val="013F99"/>
                </a:solidFill>
                <a:latin typeface="Century Gothic" panose="020B0502020202020204" pitchFamily="34" charset="0"/>
                <a:cs typeface="Arial" panose="020B0604020202020204" pitchFamily="34" charset="0"/>
              </a:rPr>
              <a:t>sus </a:t>
            </a:r>
            <a:r>
              <a:rPr sz="1400" spc="-10" dirty="0">
                <a:solidFill>
                  <a:srgbClr val="013F99"/>
                </a:solidFill>
                <a:latin typeface="Century Gothic" panose="020B0502020202020204" pitchFamily="34" charset="0"/>
                <a:cs typeface="Arial" panose="020B0604020202020204" pitchFamily="34" charset="0"/>
              </a:rPr>
              <a:t>roles </a:t>
            </a:r>
            <a:r>
              <a:rPr sz="1400" dirty="0">
                <a:solidFill>
                  <a:srgbClr val="013F99"/>
                </a:solidFill>
                <a:latin typeface="Century Gothic" panose="020B0502020202020204" pitchFamily="34" charset="0"/>
                <a:cs typeface="Arial" panose="020B0604020202020204" pitchFamily="34" charset="0"/>
              </a:rPr>
              <a:t>asignados y la  </a:t>
            </a:r>
            <a:r>
              <a:rPr sz="1400" spc="-10" dirty="0">
                <a:solidFill>
                  <a:srgbClr val="013F99"/>
                </a:solidFill>
                <a:latin typeface="Century Gothic" panose="020B0502020202020204" pitchFamily="34" charset="0"/>
                <a:cs typeface="Arial" panose="020B0604020202020204" pitchFamily="34" charset="0"/>
              </a:rPr>
              <a:t>formación </a:t>
            </a:r>
            <a:r>
              <a:rPr sz="1400" spc="-15" dirty="0">
                <a:solidFill>
                  <a:srgbClr val="013F99"/>
                </a:solidFill>
                <a:latin typeface="Century Gothic" panose="020B0502020202020204" pitchFamily="34" charset="0"/>
                <a:cs typeface="Arial" panose="020B0604020202020204" pitchFamily="34" charset="0"/>
              </a:rPr>
              <a:t>para</a:t>
            </a:r>
            <a:r>
              <a:rPr sz="1400" spc="10"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realizarlos</a:t>
            </a:r>
            <a:endParaRPr sz="1400" dirty="0">
              <a:solidFill>
                <a:srgbClr val="013F99"/>
              </a:solidFill>
              <a:latin typeface="Century Gothic" panose="020B0502020202020204" pitchFamily="34" charset="0"/>
              <a:cs typeface="Arial" panose="020B0604020202020204" pitchFamily="34" charset="0"/>
            </a:endParaRPr>
          </a:p>
          <a:p>
            <a:pPr marL="299085" indent="-287020">
              <a:lnSpc>
                <a:spcPct val="100000"/>
              </a:lnSpc>
              <a:spcBef>
                <a:spcPts val="580"/>
              </a:spcBef>
              <a:buFont typeface="Arial"/>
              <a:buChar char="•"/>
              <a:tabLst>
                <a:tab pos="299085" algn="l"/>
                <a:tab pos="299720" algn="l"/>
              </a:tabLst>
            </a:pPr>
            <a:r>
              <a:rPr sz="1400" spc="-10" dirty="0">
                <a:solidFill>
                  <a:srgbClr val="013F99"/>
                </a:solidFill>
                <a:latin typeface="Century Gothic" panose="020B0502020202020204" pitchFamily="34" charset="0"/>
                <a:cs typeface="Arial" panose="020B0604020202020204" pitchFamily="34" charset="0"/>
              </a:rPr>
              <a:t>Asegurarse </a:t>
            </a:r>
            <a:r>
              <a:rPr sz="1400" spc="-5" dirty="0">
                <a:solidFill>
                  <a:srgbClr val="013F99"/>
                </a:solidFill>
                <a:latin typeface="Century Gothic" panose="020B0502020202020204" pitchFamily="34" charset="0"/>
                <a:cs typeface="Arial" panose="020B0604020202020204" pitchFamily="34" charset="0"/>
              </a:rPr>
              <a:t>de que </a:t>
            </a:r>
            <a:r>
              <a:rPr sz="1400" dirty="0">
                <a:solidFill>
                  <a:srgbClr val="013F99"/>
                </a:solidFill>
                <a:latin typeface="Century Gothic" panose="020B0502020202020204" pitchFamily="34" charset="0"/>
                <a:cs typeface="Arial" panose="020B0604020202020204" pitchFamily="34" charset="0"/>
              </a:rPr>
              <a:t>el </a:t>
            </a:r>
            <a:r>
              <a:rPr sz="1400" spc="-10" dirty="0">
                <a:solidFill>
                  <a:srgbClr val="013F99"/>
                </a:solidFill>
                <a:latin typeface="Century Gothic" panose="020B0502020202020204" pitchFamily="34" charset="0"/>
                <a:cs typeface="Arial" panose="020B0604020202020204" pitchFamily="34" charset="0"/>
              </a:rPr>
              <a:t>proceso alcanza </a:t>
            </a:r>
            <a:r>
              <a:rPr sz="1400" spc="-5" dirty="0">
                <a:solidFill>
                  <a:srgbClr val="013F99"/>
                </a:solidFill>
                <a:latin typeface="Century Gothic" panose="020B0502020202020204" pitchFamily="34" charset="0"/>
                <a:cs typeface="Arial" panose="020B0604020202020204" pitchFamily="34" charset="0"/>
              </a:rPr>
              <a:t>los objetivos</a:t>
            </a:r>
            <a:r>
              <a:rPr sz="1400" spc="70" dirty="0">
                <a:solidFill>
                  <a:srgbClr val="013F99"/>
                </a:solidFill>
                <a:latin typeface="Century Gothic" panose="020B0502020202020204" pitchFamily="34" charset="0"/>
                <a:cs typeface="Arial" panose="020B0604020202020204" pitchFamily="34" charset="0"/>
              </a:rPr>
              <a:t> </a:t>
            </a:r>
            <a:r>
              <a:rPr sz="1400" spc="-10" dirty="0">
                <a:solidFill>
                  <a:srgbClr val="013F99"/>
                </a:solidFill>
                <a:latin typeface="Century Gothic" panose="020B0502020202020204" pitchFamily="34" charset="0"/>
                <a:cs typeface="Arial" panose="020B0604020202020204" pitchFamily="34" charset="0"/>
              </a:rPr>
              <a:t>planteados</a:t>
            </a:r>
            <a:endParaRPr sz="1400" dirty="0">
              <a:solidFill>
                <a:srgbClr val="013F99"/>
              </a:solidFill>
              <a:latin typeface="Century Gothic" panose="020B0502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3CA84931-D59E-A36C-8706-2698F5A84F5D}"/>
              </a:ext>
            </a:extLst>
          </p:cNvPr>
          <p:cNvSpPr txBox="1"/>
          <p:nvPr/>
        </p:nvSpPr>
        <p:spPr>
          <a:xfrm>
            <a:off x="729562" y="693642"/>
            <a:ext cx="5903842" cy="307777"/>
          </a:xfrm>
          <a:prstGeom prst="rect">
            <a:avLst/>
          </a:prstGeom>
          <a:noFill/>
        </p:spPr>
        <p:txBody>
          <a:bodyPr wrap="square">
            <a:spAutoFit/>
          </a:bodyPr>
          <a:lstStyle/>
          <a:p>
            <a:r>
              <a:rPr lang="es-CO" sz="1400" spc="-5" dirty="0">
                <a:solidFill>
                  <a:srgbClr val="013F99"/>
                </a:solidFill>
                <a:latin typeface="Century Gothic" panose="020B0502020202020204" pitchFamily="34" charset="0"/>
                <a:cs typeface="Arial" panose="020B0604020202020204" pitchFamily="34" charset="0"/>
              </a:rPr>
              <a:t>Dueño del</a:t>
            </a:r>
            <a:r>
              <a:rPr lang="es-CO" sz="1400" spc="-85" dirty="0">
                <a:solidFill>
                  <a:srgbClr val="013F99"/>
                </a:solidFill>
                <a:latin typeface="Century Gothic" panose="020B0502020202020204" pitchFamily="34" charset="0"/>
                <a:cs typeface="Arial" panose="020B0604020202020204" pitchFamily="34" charset="0"/>
              </a:rPr>
              <a:t> </a:t>
            </a:r>
            <a:r>
              <a:rPr lang="es-CO" sz="1400" spc="-5" dirty="0">
                <a:solidFill>
                  <a:srgbClr val="013F99"/>
                </a:solidFill>
                <a:latin typeface="Century Gothic" panose="020B0502020202020204" pitchFamily="34" charset="0"/>
                <a:cs typeface="Arial" panose="020B0604020202020204" pitchFamily="34" charset="0"/>
              </a:rPr>
              <a:t>Proceso</a:t>
            </a:r>
            <a:endParaRPr lang="es-CO" sz="1400" dirty="0">
              <a:solidFill>
                <a:srgbClr val="013F99"/>
              </a:solidFill>
              <a:latin typeface="Century Gothic" panose="020B0502020202020204" pitchFamily="34" charset="0"/>
              <a:cs typeface="Arial" panose="020B0604020202020204" pitchFamily="34" charset="0"/>
            </a:endParaRPr>
          </a:p>
        </p:txBody>
      </p:sp>
      <p:sp>
        <p:nvSpPr>
          <p:cNvPr id="6" name="object 6">
            <a:extLst>
              <a:ext uri="{FF2B5EF4-FFF2-40B4-BE49-F238E27FC236}">
                <a16:creationId xmlns:a16="http://schemas.microsoft.com/office/drawing/2014/main" id="{D742D9BB-8168-4AE6-A24F-833497E07C7C}"/>
              </a:ext>
            </a:extLst>
          </p:cNvPr>
          <p:cNvSpPr/>
          <p:nvPr/>
        </p:nvSpPr>
        <p:spPr>
          <a:xfrm>
            <a:off x="2570888" y="4972743"/>
            <a:ext cx="3382956" cy="783089"/>
          </a:xfrm>
          <a:prstGeom prst="rect">
            <a:avLst/>
          </a:prstGeom>
          <a:blipFill>
            <a:blip r:embed="rId4" cstate="print"/>
            <a:stretch>
              <a:fillRect/>
            </a:stretch>
          </a:blipFill>
        </p:spPr>
        <p:txBody>
          <a:bodyPr wrap="square" lIns="0" tIns="0" rIns="0" bIns="0" rtlCol="0"/>
          <a:lstStyle/>
          <a:p>
            <a:endParaRPr sz="1400" dirty="0">
              <a:solidFill>
                <a:srgbClr val="013F9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87145488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3">
            <a:extLst>
              <a:ext uri="{FF2B5EF4-FFF2-40B4-BE49-F238E27FC236}">
                <a16:creationId xmlns:a16="http://schemas.microsoft.com/office/drawing/2014/main" id="{FB29432E-39BB-C543-5748-EBE7D5BAA4FD}"/>
              </a:ext>
            </a:extLst>
          </p:cNvPr>
          <p:cNvSpPr/>
          <p:nvPr/>
        </p:nvSpPr>
        <p:spPr>
          <a:xfrm>
            <a:off x="729562" y="730063"/>
            <a:ext cx="6390259" cy="4582668"/>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
        <p:nvSpPr>
          <p:cNvPr id="4" name="object 2">
            <a:extLst>
              <a:ext uri="{FF2B5EF4-FFF2-40B4-BE49-F238E27FC236}">
                <a16:creationId xmlns:a16="http://schemas.microsoft.com/office/drawing/2014/main" id="{E1896499-A49F-C988-9A7F-058F1C41A2FE}"/>
              </a:ext>
            </a:extLst>
          </p:cNvPr>
          <p:cNvSpPr txBox="1">
            <a:spLocks noGrp="1"/>
          </p:cNvSpPr>
          <p:nvPr>
            <p:ph type="title"/>
          </p:nvPr>
        </p:nvSpPr>
        <p:spPr>
          <a:xfrm>
            <a:off x="899742" y="242044"/>
            <a:ext cx="2433320" cy="2289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13F99"/>
                </a:solidFill>
                <a:latin typeface="Century Gothic" panose="020B0502020202020204" pitchFamily="34" charset="0"/>
                <a:cs typeface="Arial" panose="020B0604020202020204" pitchFamily="34" charset="0"/>
              </a:rPr>
              <a:t>Modelos y</a:t>
            </a:r>
            <a:r>
              <a:rPr sz="1400" spc="-110" dirty="0">
                <a:solidFill>
                  <a:srgbClr val="013F99"/>
                </a:solidFill>
                <a:latin typeface="Century Gothic" panose="020B0502020202020204" pitchFamily="34" charset="0"/>
                <a:cs typeface="Arial" panose="020B0604020202020204" pitchFamily="34" charset="0"/>
              </a:rPr>
              <a:t> </a:t>
            </a:r>
            <a:r>
              <a:rPr sz="1400" dirty="0">
                <a:solidFill>
                  <a:srgbClr val="013F99"/>
                </a:solidFill>
                <a:latin typeface="Century Gothic" panose="020B0502020202020204" pitchFamily="34" charset="0"/>
                <a:cs typeface="Arial" panose="020B0604020202020204" pitchFamily="34" charset="0"/>
              </a:rPr>
              <a:t>métricas</a:t>
            </a:r>
          </a:p>
        </p:txBody>
      </p:sp>
    </p:spTree>
    <p:extLst>
      <p:ext uri="{BB962C8B-B14F-4D97-AF65-F5344CB8AC3E}">
        <p14:creationId xmlns:p14="http://schemas.microsoft.com/office/powerpoint/2010/main" val="30035162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object 6">
            <a:extLst>
              <a:ext uri="{FF2B5EF4-FFF2-40B4-BE49-F238E27FC236}">
                <a16:creationId xmlns:a16="http://schemas.microsoft.com/office/drawing/2014/main" id="{F5054ED6-66B3-57D9-3092-FA9BCCD6A7E8}"/>
              </a:ext>
            </a:extLst>
          </p:cNvPr>
          <p:cNvSpPr txBox="1"/>
          <p:nvPr/>
        </p:nvSpPr>
        <p:spPr>
          <a:xfrm>
            <a:off x="729562" y="5569142"/>
            <a:ext cx="1386840" cy="336631"/>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13F99"/>
                </a:solidFill>
                <a:latin typeface="Century Gothic" panose="020B0502020202020204" pitchFamily="34" charset="0"/>
                <a:cs typeface="Carlito"/>
              </a:rPr>
              <a:t>Basado en material</a:t>
            </a:r>
            <a:r>
              <a:rPr sz="1050" spc="-120" dirty="0">
                <a:solidFill>
                  <a:srgbClr val="013F99"/>
                </a:solidFill>
                <a:latin typeface="Century Gothic" panose="020B0502020202020204" pitchFamily="34" charset="0"/>
                <a:cs typeface="Carlito"/>
              </a:rPr>
              <a:t> </a:t>
            </a:r>
            <a:r>
              <a:rPr sz="1050" dirty="0">
                <a:solidFill>
                  <a:srgbClr val="013F99"/>
                </a:solidFill>
                <a:latin typeface="Century Gothic" panose="020B0502020202020204" pitchFamily="34" charset="0"/>
                <a:cs typeface="Carlito"/>
              </a:rPr>
              <a:t>ITIL®.</a:t>
            </a:r>
          </a:p>
        </p:txBody>
      </p:sp>
      <p:sp>
        <p:nvSpPr>
          <p:cNvPr id="4" name="object 6">
            <a:extLst>
              <a:ext uri="{FF2B5EF4-FFF2-40B4-BE49-F238E27FC236}">
                <a16:creationId xmlns:a16="http://schemas.microsoft.com/office/drawing/2014/main" id="{24F0E0DE-DFFE-7BF6-5CED-8CBFD496894C}"/>
              </a:ext>
            </a:extLst>
          </p:cNvPr>
          <p:cNvSpPr txBox="1"/>
          <p:nvPr/>
        </p:nvSpPr>
        <p:spPr>
          <a:xfrm>
            <a:off x="666393" y="1868271"/>
            <a:ext cx="2129815" cy="2069093"/>
          </a:xfrm>
          <a:prstGeom prst="rect">
            <a:avLst/>
          </a:prstGeom>
        </p:spPr>
        <p:txBody>
          <a:bodyPr vert="horz" wrap="square" lIns="0" tIns="12700" rIns="0" bIns="0" rtlCol="0">
            <a:spAutoFit/>
          </a:bodyPr>
          <a:lstStyle/>
          <a:p>
            <a:pPr marL="12700" marR="5080">
              <a:lnSpc>
                <a:spcPct val="120000"/>
              </a:lnSpc>
              <a:spcBef>
                <a:spcPts val="100"/>
              </a:spcBef>
            </a:pPr>
            <a:r>
              <a:rPr sz="1400" spc="-5" dirty="0">
                <a:solidFill>
                  <a:srgbClr val="013F99"/>
                </a:solidFill>
                <a:latin typeface="Century Gothic" panose="020B0502020202020204" pitchFamily="34" charset="0"/>
                <a:cs typeface="Arial" panose="020B0604020202020204" pitchFamily="34" charset="0"/>
              </a:rPr>
              <a:t>Responsible  </a:t>
            </a:r>
            <a:r>
              <a:rPr sz="1400" dirty="0">
                <a:solidFill>
                  <a:srgbClr val="013F99"/>
                </a:solidFill>
                <a:latin typeface="Century Gothic" panose="020B0502020202020204" pitchFamily="34" charset="0"/>
                <a:cs typeface="Arial" panose="020B0604020202020204" pitchFamily="34" charset="0"/>
              </a:rPr>
              <a:t>(Encargados)  </a:t>
            </a:r>
            <a:r>
              <a:rPr sz="1400" spc="-5" dirty="0">
                <a:solidFill>
                  <a:srgbClr val="013F99"/>
                </a:solidFill>
                <a:latin typeface="Century Gothic" panose="020B0502020202020204" pitchFamily="34" charset="0"/>
                <a:cs typeface="Arial" panose="020B0604020202020204" pitchFamily="34" charset="0"/>
              </a:rPr>
              <a:t>Accountable  (</a:t>
            </a:r>
            <a:r>
              <a:rPr sz="1400" spc="5" dirty="0">
                <a:solidFill>
                  <a:srgbClr val="013F99"/>
                </a:solidFill>
                <a:latin typeface="Century Gothic" panose="020B0502020202020204" pitchFamily="34" charset="0"/>
                <a:cs typeface="Arial" panose="020B0604020202020204" pitchFamily="34" charset="0"/>
              </a:rPr>
              <a:t>R</a:t>
            </a:r>
            <a:r>
              <a:rPr sz="1400" dirty="0">
                <a:solidFill>
                  <a:srgbClr val="013F99"/>
                </a:solidFill>
                <a:latin typeface="Century Gothic" panose="020B0502020202020204" pitchFamily="34" charset="0"/>
                <a:cs typeface="Arial" panose="020B0604020202020204" pitchFamily="34" charset="0"/>
              </a:rPr>
              <a:t>esponsable)  </a:t>
            </a:r>
            <a:r>
              <a:rPr sz="1400" spc="-5" dirty="0">
                <a:solidFill>
                  <a:srgbClr val="013F99"/>
                </a:solidFill>
                <a:latin typeface="Century Gothic" panose="020B0502020202020204" pitchFamily="34" charset="0"/>
                <a:cs typeface="Arial" panose="020B0604020202020204" pitchFamily="34" charset="0"/>
              </a:rPr>
              <a:t>Consulted  (Consultados)  Informed  (</a:t>
            </a:r>
            <a:r>
              <a:rPr sz="1400" spc="-5" dirty="0" err="1">
                <a:solidFill>
                  <a:srgbClr val="013F99"/>
                </a:solidFill>
                <a:latin typeface="Century Gothic" panose="020B0502020202020204" pitchFamily="34" charset="0"/>
                <a:cs typeface="Arial" panose="020B0604020202020204" pitchFamily="34" charset="0"/>
              </a:rPr>
              <a:t>Informados</a:t>
            </a:r>
            <a:r>
              <a:rPr sz="1400" spc="-5" dirty="0">
                <a:solidFill>
                  <a:srgbClr val="013F99"/>
                </a:solidFill>
                <a:latin typeface="Century Gothic" panose="020B0502020202020204" pitchFamily="34" charset="0"/>
                <a:cs typeface="Arial" panose="020B0604020202020204" pitchFamily="34" charset="0"/>
              </a:rPr>
              <a:t>)</a:t>
            </a:r>
            <a:endParaRPr lang="es-MX" sz="1400" spc="-5" dirty="0">
              <a:solidFill>
                <a:srgbClr val="013F99"/>
              </a:solidFill>
              <a:latin typeface="Century Gothic" panose="020B0502020202020204" pitchFamily="34" charset="0"/>
              <a:cs typeface="Arial" panose="020B0604020202020204" pitchFamily="34" charset="0"/>
            </a:endParaRPr>
          </a:p>
          <a:p>
            <a:pPr marL="12700" marR="5080">
              <a:lnSpc>
                <a:spcPct val="120000"/>
              </a:lnSpc>
              <a:spcBef>
                <a:spcPts val="100"/>
              </a:spcBef>
            </a:pPr>
            <a:r>
              <a:rPr lang="es-CO" sz="1400" spc="-5" dirty="0" err="1">
                <a:solidFill>
                  <a:srgbClr val="013F99"/>
                </a:solidFill>
                <a:latin typeface="Century Gothic" panose="020B0502020202020204" pitchFamily="34" charset="0"/>
                <a:cs typeface="Arial" panose="020B0604020202020204" pitchFamily="34" charset="0"/>
              </a:rPr>
              <a:t>Informed</a:t>
            </a:r>
            <a:r>
              <a:rPr lang="es-CO" sz="1400" spc="-5" dirty="0">
                <a:solidFill>
                  <a:srgbClr val="013F99"/>
                </a:solidFill>
                <a:latin typeface="Century Gothic" panose="020B0502020202020204" pitchFamily="34" charset="0"/>
                <a:cs typeface="Arial" panose="020B0604020202020204" pitchFamily="34" charset="0"/>
              </a:rPr>
              <a:t>  (Informados)</a:t>
            </a:r>
            <a:endParaRPr sz="1400" dirty="0">
              <a:solidFill>
                <a:srgbClr val="013F99"/>
              </a:solidFill>
              <a:latin typeface="Century Gothic" panose="020B0502020202020204" pitchFamily="34" charset="0"/>
              <a:cs typeface="Arial" panose="020B0604020202020204" pitchFamily="34" charset="0"/>
            </a:endParaRPr>
          </a:p>
        </p:txBody>
      </p:sp>
      <p:sp>
        <p:nvSpPr>
          <p:cNvPr id="5" name="object 7">
            <a:extLst>
              <a:ext uri="{FF2B5EF4-FFF2-40B4-BE49-F238E27FC236}">
                <a16:creationId xmlns:a16="http://schemas.microsoft.com/office/drawing/2014/main" id="{093E5ABD-7569-F96B-D6AF-A6DBB971B066}"/>
              </a:ext>
            </a:extLst>
          </p:cNvPr>
          <p:cNvSpPr/>
          <p:nvPr/>
        </p:nvSpPr>
        <p:spPr>
          <a:xfrm>
            <a:off x="3582161" y="1490472"/>
            <a:ext cx="4238624" cy="4087622"/>
          </a:xfrm>
          <a:prstGeom prst="rect">
            <a:avLst/>
          </a:prstGeom>
          <a:blipFill>
            <a:blip r:embed="rId4" cstate="print"/>
            <a:stretch>
              <a:fillRect/>
            </a:stretch>
          </a:blipFill>
        </p:spPr>
        <p:txBody>
          <a:bodyPr wrap="square" lIns="0" tIns="0" rIns="0" bIns="0" rtlCol="0"/>
          <a:lstStyle/>
          <a:p>
            <a:endParaRPr>
              <a:solidFill>
                <a:srgbClr val="013F99"/>
              </a:solidFill>
              <a:latin typeface="Century Gothic" panose="020B0502020202020204" pitchFamily="34" charset="0"/>
            </a:endParaRPr>
          </a:p>
        </p:txBody>
      </p:sp>
    </p:spTree>
    <p:extLst>
      <p:ext uri="{BB962C8B-B14F-4D97-AF65-F5344CB8AC3E}">
        <p14:creationId xmlns:p14="http://schemas.microsoft.com/office/powerpoint/2010/main" val="302945190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661720"/>
          </a:xfrm>
          <a:prstGeom prst="rect">
            <a:avLst/>
          </a:prstGeom>
        </p:spPr>
        <p:txBody>
          <a:bodyPr vert="horz" wrap="square" lIns="0" tIns="0" rIns="0" bIns="0" rtlCol="0">
            <a:spAutoFit/>
          </a:bodyPr>
          <a:lstStyle/>
          <a:p>
            <a:pPr algn="ctr">
              <a:lnSpc>
                <a:spcPts val="1240"/>
              </a:lnSpc>
            </a:pPr>
            <a:r>
              <a:rPr sz="1050" spc="-5" dirty="0">
                <a:solidFill>
                  <a:srgbClr val="013F99"/>
                </a:solidFill>
                <a:latin typeface="Century Gothic" panose="020B0502020202020204" pitchFamily="34" charset="0"/>
                <a:cs typeface="Calibri"/>
              </a:rPr>
              <a:t>Bibliografia:</a:t>
            </a:r>
            <a:endParaRPr sz="1050" dirty="0">
              <a:solidFill>
                <a:srgbClr val="013F99"/>
              </a:solidFill>
              <a:latin typeface="Century Gothic" panose="020B0502020202020204" pitchFamily="34" charset="0"/>
              <a:cs typeface="Calibri"/>
            </a:endParaRPr>
          </a:p>
          <a:p>
            <a:pPr marL="12700" marR="5080" algn="ctr">
              <a:lnSpc>
                <a:spcPct val="100000"/>
              </a:lnSpc>
            </a:pPr>
            <a:r>
              <a:rPr sz="1050" spc="-5" dirty="0">
                <a:solidFill>
                  <a:srgbClr val="013F99"/>
                </a:solidFill>
                <a:latin typeface="Century Gothic" panose="020B0502020202020204" pitchFamily="34" charset="0"/>
                <a:cs typeface="Calibri"/>
              </a:rPr>
              <a:t>https://</a:t>
            </a:r>
            <a:r>
              <a:rPr sz="1050" spc="-5" dirty="0">
                <a:solidFill>
                  <a:srgbClr val="013F99"/>
                </a:solidFill>
                <a:latin typeface="Century Gothic" panose="020B0502020202020204" pitchFamily="34" charset="0"/>
                <a:cs typeface="Calibri"/>
                <a:hlinkClick r:id="rId4">
                  <a:extLst>
                    <a:ext uri="{A12FA001-AC4F-418D-AE19-62706E023703}">
                      <ahyp:hlinkClr xmlns:ahyp="http://schemas.microsoft.com/office/drawing/2018/hyperlinkcolor" val="tx"/>
                    </a:ext>
                  </a:extLst>
                </a:hlinkClick>
              </a:rPr>
              <a:t>www.ninjaone.com/es/blog/mejores- </a:t>
            </a:r>
            <a:r>
              <a:rPr sz="1050" spc="-260" dirty="0">
                <a:solidFill>
                  <a:srgbClr val="013F99"/>
                </a:solidFill>
                <a:latin typeface="Century Gothic" panose="020B0502020202020204" pitchFamily="34" charset="0"/>
                <a:cs typeface="Calibri"/>
              </a:rPr>
              <a:t> </a:t>
            </a:r>
            <a:r>
              <a:rPr sz="1050" spc="-5" dirty="0">
                <a:solidFill>
                  <a:srgbClr val="013F99"/>
                </a:solidFill>
                <a:latin typeface="Century Gothic" panose="020B0502020202020204" pitchFamily="34" charset="0"/>
                <a:cs typeface="Calibri"/>
              </a:rPr>
              <a:t>practicas-para-la-gestion-de-operaciones-de- </a:t>
            </a:r>
            <a:r>
              <a:rPr sz="1050" dirty="0">
                <a:solidFill>
                  <a:srgbClr val="013F99"/>
                </a:solidFill>
                <a:latin typeface="Century Gothic" panose="020B0502020202020204" pitchFamily="34" charset="0"/>
                <a:cs typeface="Calibri"/>
              </a:rPr>
              <a:t> ti-2021/</a:t>
            </a:r>
          </a:p>
        </p:txBody>
      </p:sp>
      <p:sp>
        <p:nvSpPr>
          <p:cNvPr id="3" name="object 2">
            <a:extLst>
              <a:ext uri="{FF2B5EF4-FFF2-40B4-BE49-F238E27FC236}">
                <a16:creationId xmlns:a16="http://schemas.microsoft.com/office/drawing/2014/main" id="{A4225406-82C9-5CA3-8F9F-07F8708C5EE4}"/>
              </a:ext>
            </a:extLst>
          </p:cNvPr>
          <p:cNvSpPr txBox="1"/>
          <p:nvPr/>
        </p:nvSpPr>
        <p:spPr>
          <a:xfrm>
            <a:off x="1333627" y="865758"/>
            <a:ext cx="5593715" cy="441402"/>
          </a:xfrm>
          <a:prstGeom prst="rect">
            <a:avLst/>
          </a:prstGeom>
        </p:spPr>
        <p:txBody>
          <a:bodyPr vert="horz" wrap="square" lIns="0" tIns="61594" rIns="0" bIns="0" rtlCol="0">
            <a:spAutoFit/>
          </a:bodyPr>
          <a:lstStyle/>
          <a:p>
            <a:pPr marL="228600" marR="5080" indent="-216535">
              <a:lnSpc>
                <a:spcPct val="77100"/>
              </a:lnSpc>
              <a:spcBef>
                <a:spcPts val="484"/>
              </a:spcBef>
            </a:pPr>
            <a:r>
              <a:rPr sz="1600" b="1" dirty="0">
                <a:solidFill>
                  <a:srgbClr val="013F99"/>
                </a:solidFill>
                <a:latin typeface="Century Gothic" panose="020B0502020202020204" pitchFamily="34" charset="0"/>
                <a:cs typeface="Arial"/>
              </a:rPr>
              <a:t>10.</a:t>
            </a:r>
            <a:r>
              <a:rPr sz="1600" b="1" spc="-15" dirty="0">
                <a:solidFill>
                  <a:srgbClr val="013F99"/>
                </a:solidFill>
                <a:latin typeface="Century Gothic" panose="020B0502020202020204" pitchFamily="34" charset="0"/>
                <a:cs typeface="Arial"/>
              </a:rPr>
              <a:t> </a:t>
            </a:r>
            <a:r>
              <a:rPr sz="1600" b="1" spc="-30" dirty="0">
                <a:solidFill>
                  <a:srgbClr val="013F99"/>
                </a:solidFill>
                <a:latin typeface="Century Gothic" panose="020B0502020202020204" pitchFamily="34" charset="0"/>
                <a:cs typeface="Arial"/>
              </a:rPr>
              <a:t>Tendencia</a:t>
            </a:r>
            <a:r>
              <a:rPr sz="1600" b="1" spc="-65" dirty="0">
                <a:solidFill>
                  <a:srgbClr val="013F99"/>
                </a:solidFill>
                <a:latin typeface="Century Gothic" panose="020B0502020202020204" pitchFamily="34" charset="0"/>
                <a:cs typeface="Arial"/>
              </a:rPr>
              <a:t> </a:t>
            </a:r>
            <a:r>
              <a:rPr sz="1600" b="1" dirty="0">
                <a:solidFill>
                  <a:srgbClr val="013F99"/>
                </a:solidFill>
                <a:latin typeface="Century Gothic" panose="020B0502020202020204" pitchFamily="34" charset="0"/>
                <a:cs typeface="Arial"/>
              </a:rPr>
              <a:t>7:Adentrarse</a:t>
            </a:r>
            <a:r>
              <a:rPr sz="1600" b="1" spc="-45" dirty="0">
                <a:solidFill>
                  <a:srgbClr val="013F99"/>
                </a:solidFill>
                <a:latin typeface="Century Gothic" panose="020B0502020202020204" pitchFamily="34" charset="0"/>
                <a:cs typeface="Arial"/>
              </a:rPr>
              <a:t> </a:t>
            </a:r>
            <a:r>
              <a:rPr sz="1600" b="1" dirty="0">
                <a:solidFill>
                  <a:srgbClr val="013F99"/>
                </a:solidFill>
                <a:latin typeface="Century Gothic" panose="020B0502020202020204" pitchFamily="34" charset="0"/>
                <a:cs typeface="Arial"/>
              </a:rPr>
              <a:t>en</a:t>
            </a:r>
            <a:r>
              <a:rPr sz="1600" b="1" spc="-15" dirty="0">
                <a:solidFill>
                  <a:srgbClr val="013F99"/>
                </a:solidFill>
                <a:latin typeface="Century Gothic" panose="020B0502020202020204" pitchFamily="34" charset="0"/>
                <a:cs typeface="Arial"/>
              </a:rPr>
              <a:t> </a:t>
            </a:r>
            <a:r>
              <a:rPr sz="1600" b="1" dirty="0">
                <a:solidFill>
                  <a:srgbClr val="013F99"/>
                </a:solidFill>
                <a:latin typeface="Century Gothic" panose="020B0502020202020204" pitchFamily="34" charset="0"/>
                <a:cs typeface="Arial"/>
              </a:rPr>
              <a:t>el</a:t>
            </a:r>
            <a:r>
              <a:rPr sz="1600" b="1" spc="-10" dirty="0">
                <a:solidFill>
                  <a:srgbClr val="013F99"/>
                </a:solidFill>
                <a:latin typeface="Century Gothic" panose="020B0502020202020204" pitchFamily="34" charset="0"/>
                <a:cs typeface="Arial"/>
              </a:rPr>
              <a:t> </a:t>
            </a:r>
            <a:r>
              <a:rPr sz="1600" b="1" spc="-5" dirty="0">
                <a:solidFill>
                  <a:srgbClr val="013F99"/>
                </a:solidFill>
                <a:latin typeface="Century Gothic" panose="020B0502020202020204" pitchFamily="34" charset="0"/>
                <a:cs typeface="Arial"/>
              </a:rPr>
              <a:t>mundo</a:t>
            </a:r>
            <a:r>
              <a:rPr sz="1600" b="1" spc="-15" dirty="0">
                <a:solidFill>
                  <a:srgbClr val="013F99"/>
                </a:solidFill>
                <a:latin typeface="Century Gothic" panose="020B0502020202020204" pitchFamily="34" charset="0"/>
                <a:cs typeface="Arial"/>
              </a:rPr>
              <a:t> </a:t>
            </a:r>
            <a:r>
              <a:rPr sz="1600" b="1" dirty="0">
                <a:solidFill>
                  <a:srgbClr val="013F99"/>
                </a:solidFill>
                <a:latin typeface="Century Gothic" panose="020B0502020202020204" pitchFamily="34" charset="0"/>
                <a:cs typeface="Arial"/>
              </a:rPr>
              <a:t>de</a:t>
            </a:r>
            <a:r>
              <a:rPr sz="1600" b="1" spc="-20" dirty="0">
                <a:solidFill>
                  <a:srgbClr val="013F99"/>
                </a:solidFill>
                <a:latin typeface="Century Gothic" panose="020B0502020202020204" pitchFamily="34" charset="0"/>
                <a:cs typeface="Arial"/>
              </a:rPr>
              <a:t> </a:t>
            </a:r>
            <a:r>
              <a:rPr sz="1600" b="1" spc="-5" dirty="0">
                <a:solidFill>
                  <a:srgbClr val="013F99"/>
                </a:solidFill>
                <a:latin typeface="Century Gothic" panose="020B0502020202020204" pitchFamily="34" charset="0"/>
                <a:cs typeface="Arial"/>
              </a:rPr>
              <a:t>los</a:t>
            </a:r>
            <a:r>
              <a:rPr sz="1600" b="1" spc="-20" dirty="0">
                <a:solidFill>
                  <a:srgbClr val="013F99"/>
                </a:solidFill>
                <a:latin typeface="Century Gothic" panose="020B0502020202020204" pitchFamily="34" charset="0"/>
                <a:cs typeface="Arial"/>
              </a:rPr>
              <a:t> </a:t>
            </a:r>
            <a:r>
              <a:rPr sz="1600" b="1" dirty="0">
                <a:solidFill>
                  <a:srgbClr val="013F99"/>
                </a:solidFill>
                <a:latin typeface="Century Gothic" panose="020B0502020202020204" pitchFamily="34" charset="0"/>
                <a:cs typeface="Arial"/>
              </a:rPr>
              <a:t>«sistemas</a:t>
            </a:r>
            <a:r>
              <a:rPr sz="1600" b="1" spc="345" dirty="0">
                <a:solidFill>
                  <a:srgbClr val="013F99"/>
                </a:solidFill>
                <a:latin typeface="Century Gothic" panose="020B0502020202020204" pitchFamily="34" charset="0"/>
                <a:cs typeface="Arial"/>
              </a:rPr>
              <a:t> </a:t>
            </a:r>
            <a:r>
              <a:rPr sz="1600" b="1" dirty="0">
                <a:solidFill>
                  <a:srgbClr val="013F99"/>
                </a:solidFill>
                <a:latin typeface="Century Gothic" panose="020B0502020202020204" pitchFamily="34" charset="0"/>
                <a:cs typeface="Arial"/>
              </a:rPr>
              <a:t>y redes </a:t>
            </a:r>
            <a:r>
              <a:rPr sz="1600" b="1" spc="-375" dirty="0">
                <a:solidFill>
                  <a:srgbClr val="013F99"/>
                </a:solidFill>
                <a:latin typeface="Century Gothic" panose="020B0502020202020204" pitchFamily="34" charset="0"/>
                <a:cs typeface="Arial"/>
              </a:rPr>
              <a:t> </a:t>
            </a:r>
            <a:r>
              <a:rPr sz="1600" b="1" spc="-10" dirty="0">
                <a:solidFill>
                  <a:srgbClr val="013F99"/>
                </a:solidFill>
                <a:latin typeface="Century Gothic" panose="020B0502020202020204" pitchFamily="34" charset="0"/>
                <a:cs typeface="Arial"/>
              </a:rPr>
              <a:t>sociales»</a:t>
            </a:r>
            <a:endParaRPr sz="1600">
              <a:solidFill>
                <a:srgbClr val="013F99"/>
              </a:solidFill>
              <a:latin typeface="Century Gothic" panose="020B0502020202020204" pitchFamily="34" charset="0"/>
              <a:cs typeface="Arial"/>
            </a:endParaRPr>
          </a:p>
        </p:txBody>
      </p:sp>
      <p:sp>
        <p:nvSpPr>
          <p:cNvPr id="4" name="object 3">
            <a:extLst>
              <a:ext uri="{FF2B5EF4-FFF2-40B4-BE49-F238E27FC236}">
                <a16:creationId xmlns:a16="http://schemas.microsoft.com/office/drawing/2014/main" id="{F5A3A0C5-0B18-C359-E177-41E58095DA00}"/>
              </a:ext>
            </a:extLst>
          </p:cNvPr>
          <p:cNvSpPr txBox="1"/>
          <p:nvPr/>
        </p:nvSpPr>
        <p:spPr>
          <a:xfrm>
            <a:off x="770281" y="1866269"/>
            <a:ext cx="7498715" cy="1572675"/>
          </a:xfrm>
          <a:prstGeom prst="rect">
            <a:avLst/>
          </a:prstGeom>
        </p:spPr>
        <p:txBody>
          <a:bodyPr vert="horz" wrap="square" lIns="0" tIns="12065" rIns="0" bIns="0" rtlCol="0">
            <a:spAutoFit/>
          </a:bodyPr>
          <a:lstStyle/>
          <a:p>
            <a:pPr marL="12700" marR="5080" indent="215900" algn="just">
              <a:lnSpc>
                <a:spcPct val="107200"/>
              </a:lnSpc>
              <a:spcBef>
                <a:spcPts val="95"/>
              </a:spcBef>
            </a:pPr>
            <a:r>
              <a:rPr sz="1600" spc="-5" dirty="0">
                <a:solidFill>
                  <a:srgbClr val="013F99"/>
                </a:solidFill>
                <a:latin typeface="Century Gothic" panose="020B0502020202020204" pitchFamily="34" charset="0"/>
                <a:cs typeface="Arial MT"/>
              </a:rPr>
              <a:t>La última </a:t>
            </a:r>
            <a:r>
              <a:rPr sz="1600" dirty="0">
                <a:solidFill>
                  <a:srgbClr val="013F99"/>
                </a:solidFill>
                <a:latin typeface="Century Gothic" panose="020B0502020202020204" pitchFamily="34" charset="0"/>
                <a:cs typeface="Arial MT"/>
              </a:rPr>
              <a:t>gran </a:t>
            </a:r>
            <a:r>
              <a:rPr sz="1600" spc="-10" dirty="0">
                <a:solidFill>
                  <a:srgbClr val="013F99"/>
                </a:solidFill>
                <a:latin typeface="Century Gothic" panose="020B0502020202020204" pitchFamily="34" charset="0"/>
                <a:cs typeface="Arial MT"/>
              </a:rPr>
              <a:t>tendencia en el </a:t>
            </a:r>
            <a:r>
              <a:rPr sz="1600" spc="-15" dirty="0">
                <a:solidFill>
                  <a:srgbClr val="013F99"/>
                </a:solidFill>
                <a:latin typeface="Century Gothic" panose="020B0502020202020204" pitchFamily="34" charset="0"/>
                <a:cs typeface="Arial MT"/>
              </a:rPr>
              <a:t>mundo </a:t>
            </a:r>
            <a:r>
              <a:rPr sz="1600" dirty="0">
                <a:solidFill>
                  <a:srgbClr val="013F99"/>
                </a:solidFill>
                <a:latin typeface="Century Gothic" panose="020B0502020202020204" pitchFamily="34" charset="0"/>
                <a:cs typeface="Arial MT"/>
              </a:rPr>
              <a:t>de </a:t>
            </a:r>
            <a:r>
              <a:rPr sz="1600" spc="-5" dirty="0">
                <a:solidFill>
                  <a:srgbClr val="013F99"/>
                </a:solidFill>
                <a:latin typeface="Century Gothic" panose="020B0502020202020204" pitchFamily="34" charset="0"/>
                <a:cs typeface="Arial MT"/>
              </a:rPr>
              <a:t>las </a:t>
            </a:r>
            <a:r>
              <a:rPr sz="1600" spc="-10" dirty="0">
                <a:solidFill>
                  <a:srgbClr val="013F99"/>
                </a:solidFill>
                <a:latin typeface="Century Gothic" panose="020B0502020202020204" pitchFamily="34" charset="0"/>
                <a:cs typeface="Arial MT"/>
              </a:rPr>
              <a:t>tecnologías </a:t>
            </a:r>
            <a:r>
              <a:rPr sz="1600" spc="-5" dirty="0">
                <a:solidFill>
                  <a:srgbClr val="013F99"/>
                </a:solidFill>
                <a:latin typeface="Century Gothic" panose="020B0502020202020204" pitchFamily="34" charset="0"/>
                <a:cs typeface="Arial MT"/>
              </a:rPr>
              <a:t>curiosamente</a:t>
            </a:r>
            <a:r>
              <a:rPr sz="1600" dirty="0">
                <a:solidFill>
                  <a:srgbClr val="013F99"/>
                </a:solidFill>
                <a:latin typeface="Century Gothic" panose="020B0502020202020204" pitchFamily="34" charset="0"/>
                <a:cs typeface="Arial MT"/>
              </a:rPr>
              <a:t> </a:t>
            </a:r>
            <a:r>
              <a:rPr sz="1600" spc="-10" dirty="0">
                <a:solidFill>
                  <a:srgbClr val="013F99"/>
                </a:solidFill>
                <a:latin typeface="Century Gothic" panose="020B0502020202020204" pitchFamily="34" charset="0"/>
                <a:cs typeface="Arial MT"/>
              </a:rPr>
              <a:t>no ha </a:t>
            </a:r>
            <a:r>
              <a:rPr sz="1600" spc="-15" dirty="0">
                <a:solidFill>
                  <a:srgbClr val="013F99"/>
                </a:solidFill>
                <a:latin typeface="Century Gothic" panose="020B0502020202020204" pitchFamily="34" charset="0"/>
                <a:cs typeface="Arial MT"/>
              </a:rPr>
              <a:t>venido </a:t>
            </a:r>
            <a:r>
              <a:rPr sz="1600" spc="-5" dirty="0">
                <a:solidFill>
                  <a:srgbClr val="013F99"/>
                </a:solidFill>
                <a:latin typeface="Century Gothic" panose="020B0502020202020204" pitchFamily="34" charset="0"/>
                <a:cs typeface="Arial MT"/>
              </a:rPr>
              <a:t>de </a:t>
            </a:r>
            <a:r>
              <a:rPr sz="1600" spc="-15" dirty="0">
                <a:solidFill>
                  <a:srgbClr val="013F99"/>
                </a:solidFill>
                <a:latin typeface="Century Gothic" panose="020B0502020202020204" pitchFamily="34" charset="0"/>
                <a:cs typeface="Arial MT"/>
              </a:rPr>
              <a:t>la </a:t>
            </a:r>
            <a:r>
              <a:rPr sz="1600" spc="-10" dirty="0">
                <a:solidFill>
                  <a:srgbClr val="013F99"/>
                </a:solidFill>
                <a:latin typeface="Century Gothic" panose="020B0502020202020204" pitchFamily="34" charset="0"/>
                <a:cs typeface="Arial MT"/>
              </a:rPr>
              <a:t> </a:t>
            </a:r>
            <a:r>
              <a:rPr sz="1600" dirty="0">
                <a:solidFill>
                  <a:srgbClr val="013F99"/>
                </a:solidFill>
                <a:latin typeface="Century Gothic" panose="020B0502020202020204" pitchFamily="34" charset="0"/>
                <a:cs typeface="Arial MT"/>
              </a:rPr>
              <a:t>mano de ninguna </a:t>
            </a:r>
            <a:r>
              <a:rPr sz="1600" spc="-10" dirty="0">
                <a:solidFill>
                  <a:srgbClr val="013F99"/>
                </a:solidFill>
                <a:latin typeface="Century Gothic" panose="020B0502020202020204" pitchFamily="34" charset="0"/>
                <a:cs typeface="Arial MT"/>
              </a:rPr>
              <a:t>empresa, </a:t>
            </a:r>
            <a:r>
              <a:rPr sz="1600" spc="5" dirty="0">
                <a:solidFill>
                  <a:srgbClr val="013F99"/>
                </a:solidFill>
                <a:latin typeface="Century Gothic" panose="020B0502020202020204" pitchFamily="34" charset="0"/>
                <a:cs typeface="Arial MT"/>
              </a:rPr>
              <a:t>ni </a:t>
            </a:r>
            <a:r>
              <a:rPr sz="1600" dirty="0">
                <a:solidFill>
                  <a:srgbClr val="013F99"/>
                </a:solidFill>
                <a:latin typeface="Century Gothic" panose="020B0502020202020204" pitchFamily="34" charset="0"/>
                <a:cs typeface="Arial MT"/>
              </a:rPr>
              <a:t>grupo de </a:t>
            </a:r>
            <a:r>
              <a:rPr sz="1600" spc="-15" dirty="0">
                <a:solidFill>
                  <a:srgbClr val="013F99"/>
                </a:solidFill>
                <a:latin typeface="Century Gothic" panose="020B0502020202020204" pitchFamily="34" charset="0"/>
                <a:cs typeface="Arial MT"/>
              </a:rPr>
              <a:t>investigación,</a:t>
            </a:r>
            <a:r>
              <a:rPr sz="1600" spc="-10" dirty="0">
                <a:solidFill>
                  <a:srgbClr val="013F99"/>
                </a:solidFill>
                <a:latin typeface="Century Gothic" panose="020B0502020202020204" pitchFamily="34" charset="0"/>
                <a:cs typeface="Arial MT"/>
              </a:rPr>
              <a:t> sino que </a:t>
            </a:r>
            <a:r>
              <a:rPr sz="1600" dirty="0">
                <a:solidFill>
                  <a:srgbClr val="013F99"/>
                </a:solidFill>
                <a:latin typeface="Century Gothic" panose="020B0502020202020204" pitchFamily="34" charset="0"/>
                <a:cs typeface="Arial MT"/>
              </a:rPr>
              <a:t>ha </a:t>
            </a:r>
            <a:r>
              <a:rPr sz="1600" spc="-5" dirty="0">
                <a:solidFill>
                  <a:srgbClr val="013F99"/>
                </a:solidFill>
                <a:latin typeface="Century Gothic" panose="020B0502020202020204" pitchFamily="34" charset="0"/>
                <a:cs typeface="Arial MT"/>
              </a:rPr>
              <a:t>surgido desde </a:t>
            </a:r>
            <a:r>
              <a:rPr sz="1600" spc="-10" dirty="0">
                <a:solidFill>
                  <a:srgbClr val="013F99"/>
                </a:solidFill>
                <a:latin typeface="Century Gothic" panose="020B0502020202020204" pitchFamily="34" charset="0"/>
                <a:cs typeface="Arial MT"/>
              </a:rPr>
              <a:t>la </a:t>
            </a:r>
            <a:r>
              <a:rPr sz="1600" spc="-5" dirty="0">
                <a:solidFill>
                  <a:srgbClr val="013F99"/>
                </a:solidFill>
                <a:latin typeface="Century Gothic" panose="020B0502020202020204" pitchFamily="34" charset="0"/>
                <a:cs typeface="Arial MT"/>
              </a:rPr>
              <a:t>base de </a:t>
            </a:r>
            <a:r>
              <a:rPr sz="1600" dirty="0">
                <a:solidFill>
                  <a:srgbClr val="013F99"/>
                </a:solidFill>
                <a:latin typeface="Century Gothic" panose="020B0502020202020204" pitchFamily="34" charset="0"/>
                <a:cs typeface="Arial MT"/>
              </a:rPr>
              <a:t> </a:t>
            </a:r>
            <a:r>
              <a:rPr sz="1600" spc="-5" dirty="0">
                <a:solidFill>
                  <a:srgbClr val="013F99"/>
                </a:solidFill>
                <a:latin typeface="Century Gothic" panose="020B0502020202020204" pitchFamily="34" charset="0"/>
                <a:cs typeface="Arial MT"/>
              </a:rPr>
              <a:t>usuarios de internet. Ha </a:t>
            </a:r>
            <a:r>
              <a:rPr sz="1600" spc="-10" dirty="0">
                <a:solidFill>
                  <a:srgbClr val="013F99"/>
                </a:solidFill>
                <a:latin typeface="Century Gothic" panose="020B0502020202020204" pitchFamily="34" charset="0"/>
                <a:cs typeface="Arial MT"/>
              </a:rPr>
              <a:t>surgido</a:t>
            </a:r>
            <a:r>
              <a:rPr sz="1600" spc="-5" dirty="0">
                <a:solidFill>
                  <a:srgbClr val="013F99"/>
                </a:solidFill>
                <a:latin typeface="Century Gothic" panose="020B0502020202020204" pitchFamily="34" charset="0"/>
                <a:cs typeface="Arial MT"/>
              </a:rPr>
              <a:t> de las</a:t>
            </a:r>
            <a:r>
              <a:rPr sz="1600" dirty="0">
                <a:solidFill>
                  <a:srgbClr val="013F99"/>
                </a:solidFill>
                <a:latin typeface="Century Gothic" panose="020B0502020202020204" pitchFamily="34" charset="0"/>
                <a:cs typeface="Arial MT"/>
              </a:rPr>
              <a:t> </a:t>
            </a:r>
            <a:r>
              <a:rPr sz="1600" spc="-10" dirty="0">
                <a:solidFill>
                  <a:srgbClr val="013F99"/>
                </a:solidFill>
                <a:latin typeface="Century Gothic" panose="020B0502020202020204" pitchFamily="34" charset="0"/>
                <a:cs typeface="Arial MT"/>
              </a:rPr>
              <a:t>personas,</a:t>
            </a:r>
            <a:r>
              <a:rPr sz="1600" spc="-5" dirty="0">
                <a:solidFill>
                  <a:srgbClr val="013F99"/>
                </a:solidFill>
                <a:latin typeface="Century Gothic" panose="020B0502020202020204" pitchFamily="34" charset="0"/>
                <a:cs typeface="Arial MT"/>
              </a:rPr>
              <a:t> </a:t>
            </a:r>
            <a:r>
              <a:rPr sz="1600" spc="-10" dirty="0">
                <a:solidFill>
                  <a:srgbClr val="013F99"/>
                </a:solidFill>
                <a:latin typeface="Century Gothic" panose="020B0502020202020204" pitchFamily="34" charset="0"/>
                <a:cs typeface="Arial MT"/>
              </a:rPr>
              <a:t>como</a:t>
            </a:r>
            <a:r>
              <a:rPr sz="1600" spc="-5" dirty="0">
                <a:solidFill>
                  <a:srgbClr val="013F99"/>
                </a:solidFill>
                <a:latin typeface="Century Gothic" panose="020B0502020202020204" pitchFamily="34" charset="0"/>
                <a:cs typeface="Arial MT"/>
              </a:rPr>
              <a:t> </a:t>
            </a:r>
            <a:r>
              <a:rPr sz="1600" spc="-15" dirty="0">
                <a:solidFill>
                  <a:srgbClr val="013F99"/>
                </a:solidFill>
                <a:latin typeface="Century Gothic" panose="020B0502020202020204" pitchFamily="34" charset="0"/>
                <a:cs typeface="Arial MT"/>
              </a:rPr>
              <a:t>colectivo</a:t>
            </a:r>
            <a:r>
              <a:rPr sz="1600" spc="-10" dirty="0">
                <a:solidFill>
                  <a:srgbClr val="013F99"/>
                </a:solidFill>
                <a:latin typeface="Century Gothic" panose="020B0502020202020204" pitchFamily="34" charset="0"/>
                <a:cs typeface="Arial MT"/>
              </a:rPr>
              <a:t> </a:t>
            </a:r>
            <a:r>
              <a:rPr sz="1600" spc="-5" dirty="0">
                <a:solidFill>
                  <a:srgbClr val="013F99"/>
                </a:solidFill>
                <a:latin typeface="Century Gothic" panose="020B0502020202020204" pitchFamily="34" charset="0"/>
                <a:cs typeface="Arial MT"/>
              </a:rPr>
              <a:t>social,</a:t>
            </a:r>
            <a:r>
              <a:rPr sz="1600" dirty="0">
                <a:solidFill>
                  <a:srgbClr val="013F99"/>
                </a:solidFill>
                <a:latin typeface="Century Gothic" panose="020B0502020202020204" pitchFamily="34" charset="0"/>
                <a:cs typeface="Arial MT"/>
              </a:rPr>
              <a:t> </a:t>
            </a:r>
            <a:r>
              <a:rPr sz="1600" spc="-5" dirty="0">
                <a:solidFill>
                  <a:srgbClr val="013F99"/>
                </a:solidFill>
                <a:latin typeface="Century Gothic" panose="020B0502020202020204" pitchFamily="34" charset="0"/>
                <a:cs typeface="Arial MT"/>
              </a:rPr>
              <a:t>las</a:t>
            </a:r>
            <a:r>
              <a:rPr sz="1600" dirty="0">
                <a:solidFill>
                  <a:srgbClr val="013F99"/>
                </a:solidFill>
                <a:latin typeface="Century Gothic" panose="020B0502020202020204" pitchFamily="34" charset="0"/>
                <a:cs typeface="Arial MT"/>
              </a:rPr>
              <a:t> </a:t>
            </a:r>
            <a:r>
              <a:rPr sz="1600" spc="-5" dirty="0">
                <a:solidFill>
                  <a:srgbClr val="013F99"/>
                </a:solidFill>
                <a:latin typeface="Century Gothic" panose="020B0502020202020204" pitchFamily="34" charset="0"/>
                <a:cs typeface="Arial MT"/>
              </a:rPr>
              <a:t>cuales</a:t>
            </a:r>
            <a:r>
              <a:rPr sz="1600" dirty="0">
                <a:solidFill>
                  <a:srgbClr val="013F99"/>
                </a:solidFill>
                <a:latin typeface="Century Gothic" panose="020B0502020202020204" pitchFamily="34" charset="0"/>
                <a:cs typeface="Arial MT"/>
              </a:rPr>
              <a:t> </a:t>
            </a:r>
            <a:r>
              <a:rPr sz="1600" spc="-5" dirty="0">
                <a:solidFill>
                  <a:srgbClr val="013F99"/>
                </a:solidFill>
                <a:latin typeface="Century Gothic" panose="020B0502020202020204" pitchFamily="34" charset="0"/>
                <a:cs typeface="Arial MT"/>
              </a:rPr>
              <a:t>han </a:t>
            </a:r>
            <a:r>
              <a:rPr sz="1600" dirty="0">
                <a:solidFill>
                  <a:srgbClr val="013F99"/>
                </a:solidFill>
                <a:latin typeface="Century Gothic" panose="020B0502020202020204" pitchFamily="34" charset="0"/>
                <a:cs typeface="Arial MT"/>
              </a:rPr>
              <a:t> </a:t>
            </a:r>
            <a:r>
              <a:rPr sz="1600" spc="-5" dirty="0">
                <a:solidFill>
                  <a:srgbClr val="013F99"/>
                </a:solidFill>
                <a:latin typeface="Century Gothic" panose="020B0502020202020204" pitchFamily="34" charset="0"/>
                <a:cs typeface="Arial MT"/>
              </a:rPr>
              <a:t>comenzado </a:t>
            </a:r>
            <a:r>
              <a:rPr sz="1600" dirty="0">
                <a:solidFill>
                  <a:srgbClr val="013F99"/>
                </a:solidFill>
                <a:latin typeface="Century Gothic" panose="020B0502020202020204" pitchFamily="34" charset="0"/>
                <a:cs typeface="Arial MT"/>
              </a:rPr>
              <a:t>a </a:t>
            </a:r>
            <a:r>
              <a:rPr sz="1600" spc="-10" dirty="0">
                <a:solidFill>
                  <a:srgbClr val="013F99"/>
                </a:solidFill>
                <a:latin typeface="Century Gothic" panose="020B0502020202020204" pitchFamily="34" charset="0"/>
                <a:cs typeface="Arial MT"/>
              </a:rPr>
              <a:t>interconectar-</a:t>
            </a:r>
            <a:r>
              <a:rPr sz="1600" spc="745" dirty="0">
                <a:solidFill>
                  <a:srgbClr val="013F99"/>
                </a:solidFill>
                <a:latin typeface="Century Gothic" panose="020B0502020202020204" pitchFamily="34" charset="0"/>
                <a:cs typeface="Arial MT"/>
              </a:rPr>
              <a:t> </a:t>
            </a:r>
            <a:r>
              <a:rPr sz="1600" spc="-5" dirty="0">
                <a:solidFill>
                  <a:srgbClr val="013F99"/>
                </a:solidFill>
                <a:latin typeface="Century Gothic" panose="020B0502020202020204" pitchFamily="34" charset="0"/>
                <a:cs typeface="Arial MT"/>
              </a:rPr>
              <a:t>se entre ellas </a:t>
            </a:r>
            <a:r>
              <a:rPr sz="1600" dirty="0">
                <a:solidFill>
                  <a:srgbClr val="013F99"/>
                </a:solidFill>
                <a:latin typeface="Century Gothic" panose="020B0502020202020204" pitchFamily="34" charset="0"/>
                <a:cs typeface="Arial MT"/>
              </a:rPr>
              <a:t>para </a:t>
            </a:r>
            <a:r>
              <a:rPr sz="1600" spc="-5" dirty="0">
                <a:solidFill>
                  <a:srgbClr val="013F99"/>
                </a:solidFill>
                <a:latin typeface="Century Gothic" panose="020B0502020202020204" pitchFamily="34" charset="0"/>
                <a:cs typeface="Arial MT"/>
              </a:rPr>
              <a:t>formar </a:t>
            </a:r>
            <a:r>
              <a:rPr sz="1600" spc="-10" dirty="0">
                <a:solidFill>
                  <a:srgbClr val="013F99"/>
                </a:solidFill>
                <a:latin typeface="Century Gothic" panose="020B0502020202020204" pitchFamily="34" charset="0"/>
                <a:cs typeface="Arial MT"/>
              </a:rPr>
              <a:t>lo que </a:t>
            </a:r>
            <a:r>
              <a:rPr sz="1600" spc="-5" dirty="0">
                <a:solidFill>
                  <a:srgbClr val="013F99"/>
                </a:solidFill>
                <a:latin typeface="Century Gothic" panose="020B0502020202020204" pitchFamily="34" charset="0"/>
                <a:cs typeface="Arial MT"/>
              </a:rPr>
              <a:t>denominamos «redes </a:t>
            </a:r>
            <a:r>
              <a:rPr sz="1600" spc="-10" dirty="0">
                <a:solidFill>
                  <a:srgbClr val="013F99"/>
                </a:solidFill>
                <a:latin typeface="Century Gothic" panose="020B0502020202020204" pitchFamily="34" charset="0"/>
                <a:cs typeface="Arial MT"/>
              </a:rPr>
              <a:t>sociales» </a:t>
            </a:r>
            <a:r>
              <a:rPr sz="1600" spc="-5" dirty="0">
                <a:solidFill>
                  <a:srgbClr val="013F99"/>
                </a:solidFill>
                <a:latin typeface="Century Gothic" panose="020B0502020202020204" pitchFamily="34" charset="0"/>
                <a:cs typeface="Arial MT"/>
              </a:rPr>
              <a:t> </a:t>
            </a:r>
            <a:r>
              <a:rPr sz="1600" dirty="0">
                <a:solidFill>
                  <a:srgbClr val="013F99"/>
                </a:solidFill>
                <a:latin typeface="Century Gothic" panose="020B0502020202020204" pitchFamily="34" charset="0"/>
                <a:cs typeface="Arial MT"/>
              </a:rPr>
              <a:t>o</a:t>
            </a:r>
            <a:r>
              <a:rPr sz="1600" spc="-15" dirty="0">
                <a:solidFill>
                  <a:srgbClr val="013F99"/>
                </a:solidFill>
                <a:latin typeface="Century Gothic" panose="020B0502020202020204" pitchFamily="34" charset="0"/>
                <a:cs typeface="Arial MT"/>
              </a:rPr>
              <a:t> </a:t>
            </a:r>
            <a:r>
              <a:rPr sz="1600" spc="-5" dirty="0">
                <a:solidFill>
                  <a:srgbClr val="013F99"/>
                </a:solidFill>
                <a:latin typeface="Century Gothic" panose="020B0502020202020204" pitchFamily="34" charset="0"/>
                <a:cs typeface="Arial MT"/>
              </a:rPr>
              <a:t>iniciativas</a:t>
            </a:r>
            <a:r>
              <a:rPr sz="1600" spc="-40" dirty="0">
                <a:solidFill>
                  <a:srgbClr val="013F99"/>
                </a:solidFill>
                <a:latin typeface="Century Gothic" panose="020B0502020202020204" pitchFamily="34" charset="0"/>
                <a:cs typeface="Arial MT"/>
              </a:rPr>
              <a:t> </a:t>
            </a:r>
            <a:r>
              <a:rPr sz="1600" spc="-5" dirty="0">
                <a:solidFill>
                  <a:srgbClr val="013F99"/>
                </a:solidFill>
                <a:latin typeface="Century Gothic" panose="020B0502020202020204" pitchFamily="34" charset="0"/>
                <a:cs typeface="Arial MT"/>
              </a:rPr>
              <a:t>de</a:t>
            </a:r>
            <a:r>
              <a:rPr sz="1600" spc="-20" dirty="0">
                <a:solidFill>
                  <a:srgbClr val="013F99"/>
                </a:solidFill>
                <a:latin typeface="Century Gothic" panose="020B0502020202020204" pitchFamily="34" charset="0"/>
                <a:cs typeface="Arial MT"/>
              </a:rPr>
              <a:t> </a:t>
            </a:r>
            <a:r>
              <a:rPr sz="1600" spc="-15" dirty="0">
                <a:solidFill>
                  <a:srgbClr val="013F99"/>
                </a:solidFill>
                <a:latin typeface="Century Gothic" panose="020B0502020202020204" pitchFamily="34" charset="0"/>
                <a:cs typeface="Arial MT"/>
              </a:rPr>
              <a:t>«web</a:t>
            </a:r>
            <a:r>
              <a:rPr sz="1600" spc="-5" dirty="0">
                <a:solidFill>
                  <a:srgbClr val="013F99"/>
                </a:solidFill>
                <a:latin typeface="Century Gothic" panose="020B0502020202020204" pitchFamily="34" charset="0"/>
                <a:cs typeface="Arial MT"/>
              </a:rPr>
              <a:t> </a:t>
            </a:r>
            <a:r>
              <a:rPr sz="1600" spc="-10" dirty="0">
                <a:solidFill>
                  <a:srgbClr val="013F99"/>
                </a:solidFill>
                <a:latin typeface="Century Gothic" panose="020B0502020202020204" pitchFamily="34" charset="0"/>
                <a:cs typeface="Arial MT"/>
              </a:rPr>
              <a:t>2.0».</a:t>
            </a:r>
            <a:endParaRPr sz="1600" dirty="0">
              <a:solidFill>
                <a:srgbClr val="013F99"/>
              </a:solidFill>
              <a:latin typeface="Century Gothic" panose="020B0502020202020204" pitchFamily="34" charset="0"/>
              <a:cs typeface="Arial MT"/>
            </a:endParaRPr>
          </a:p>
        </p:txBody>
      </p:sp>
      <p:sp>
        <p:nvSpPr>
          <p:cNvPr id="5" name="object 4">
            <a:extLst>
              <a:ext uri="{FF2B5EF4-FFF2-40B4-BE49-F238E27FC236}">
                <a16:creationId xmlns:a16="http://schemas.microsoft.com/office/drawing/2014/main" id="{5ECE2B93-A1DA-76DC-B210-E9D3A3D25355}"/>
              </a:ext>
            </a:extLst>
          </p:cNvPr>
          <p:cNvSpPr txBox="1"/>
          <p:nvPr/>
        </p:nvSpPr>
        <p:spPr>
          <a:xfrm>
            <a:off x="294386" y="4527516"/>
            <a:ext cx="8230234" cy="100675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013F99"/>
                </a:solidFill>
                <a:latin typeface="Century Gothic" panose="020B0502020202020204" pitchFamily="34" charset="0"/>
                <a:cs typeface="Arial"/>
              </a:rPr>
              <a:t>Referencias</a:t>
            </a:r>
            <a:r>
              <a:rPr sz="900" b="1" spc="-50" dirty="0">
                <a:solidFill>
                  <a:srgbClr val="013F99"/>
                </a:solidFill>
                <a:latin typeface="Century Gothic" panose="020B0502020202020204" pitchFamily="34" charset="0"/>
                <a:cs typeface="Arial"/>
              </a:rPr>
              <a:t> </a:t>
            </a:r>
            <a:r>
              <a:rPr sz="900" b="1" spc="-15" dirty="0">
                <a:solidFill>
                  <a:srgbClr val="013F99"/>
                </a:solidFill>
                <a:latin typeface="Century Gothic" panose="020B0502020202020204" pitchFamily="34" charset="0"/>
                <a:cs typeface="Arial"/>
              </a:rPr>
              <a:t>bibliográficas</a:t>
            </a:r>
            <a:endParaRPr sz="900" dirty="0">
              <a:solidFill>
                <a:srgbClr val="013F99"/>
              </a:solidFill>
              <a:latin typeface="Century Gothic" panose="020B0502020202020204" pitchFamily="34" charset="0"/>
              <a:cs typeface="Arial"/>
            </a:endParaRPr>
          </a:p>
          <a:p>
            <a:pPr>
              <a:lnSpc>
                <a:spcPct val="100000"/>
              </a:lnSpc>
              <a:spcBef>
                <a:spcPts val="5"/>
              </a:spcBef>
            </a:pPr>
            <a:endParaRPr sz="800" dirty="0">
              <a:solidFill>
                <a:srgbClr val="013F99"/>
              </a:solidFill>
              <a:latin typeface="Century Gothic" panose="020B0502020202020204" pitchFamily="34" charset="0"/>
              <a:cs typeface="Arial"/>
            </a:endParaRPr>
          </a:p>
          <a:p>
            <a:pPr marL="12700" marR="5080">
              <a:lnSpc>
                <a:spcPct val="107800"/>
              </a:lnSpc>
            </a:pPr>
            <a:r>
              <a:rPr sz="900" spc="-5" dirty="0">
                <a:solidFill>
                  <a:srgbClr val="013F99"/>
                </a:solidFill>
                <a:latin typeface="Century Gothic" panose="020B0502020202020204" pitchFamily="34" charset="0"/>
                <a:cs typeface="Arial MT"/>
              </a:rPr>
              <a:t>AETIC (2009) «El </a:t>
            </a:r>
            <a:r>
              <a:rPr sz="900" dirty="0">
                <a:solidFill>
                  <a:srgbClr val="013F99"/>
                </a:solidFill>
                <a:latin typeface="Century Gothic" panose="020B0502020202020204" pitchFamily="34" charset="0"/>
                <a:cs typeface="Arial MT"/>
              </a:rPr>
              <a:t>Hipersector </a:t>
            </a:r>
            <a:r>
              <a:rPr sz="900" spc="-5" dirty="0">
                <a:solidFill>
                  <a:srgbClr val="013F99"/>
                </a:solidFill>
                <a:latin typeface="Century Gothic" panose="020B0502020202020204" pitchFamily="34" charset="0"/>
                <a:cs typeface="Arial MT"/>
              </a:rPr>
              <a:t>ETIC </a:t>
            </a:r>
            <a:r>
              <a:rPr sz="900" dirty="0">
                <a:solidFill>
                  <a:srgbClr val="013F99"/>
                </a:solidFill>
                <a:latin typeface="Century Gothic" panose="020B0502020202020204" pitchFamily="34" charset="0"/>
                <a:cs typeface="Arial MT"/>
              </a:rPr>
              <a:t>reduce </a:t>
            </a:r>
            <a:r>
              <a:rPr sz="900" spc="-10" dirty="0">
                <a:solidFill>
                  <a:srgbClr val="013F99"/>
                </a:solidFill>
                <a:latin typeface="Century Gothic" panose="020B0502020202020204" pitchFamily="34" charset="0"/>
                <a:cs typeface="Arial MT"/>
              </a:rPr>
              <a:t>su </a:t>
            </a:r>
            <a:r>
              <a:rPr sz="900" spc="-5" dirty="0">
                <a:solidFill>
                  <a:srgbClr val="013F99"/>
                </a:solidFill>
                <a:latin typeface="Century Gothic" panose="020B0502020202020204" pitchFamily="34" charset="0"/>
                <a:cs typeface="Arial MT"/>
              </a:rPr>
              <a:t>actividad un </a:t>
            </a:r>
            <a:r>
              <a:rPr sz="900" spc="-10" dirty="0">
                <a:solidFill>
                  <a:srgbClr val="013F99"/>
                </a:solidFill>
                <a:latin typeface="Century Gothic" panose="020B0502020202020204" pitchFamily="34" charset="0"/>
                <a:cs typeface="Arial MT"/>
              </a:rPr>
              <a:t>7% </a:t>
            </a:r>
            <a:r>
              <a:rPr sz="900" dirty="0">
                <a:solidFill>
                  <a:srgbClr val="013F99"/>
                </a:solidFill>
                <a:latin typeface="Century Gothic" panose="020B0502020202020204" pitchFamily="34" charset="0"/>
                <a:cs typeface="Arial MT"/>
              </a:rPr>
              <a:t>desde </a:t>
            </a:r>
            <a:r>
              <a:rPr sz="900" spc="-5" dirty="0">
                <a:solidFill>
                  <a:srgbClr val="013F99"/>
                </a:solidFill>
                <a:latin typeface="Century Gothic" panose="020B0502020202020204" pitchFamily="34" charset="0"/>
                <a:cs typeface="Arial MT"/>
              </a:rPr>
              <a:t>ju-</a:t>
            </a:r>
            <a:r>
              <a:rPr sz="900" dirty="0">
                <a:solidFill>
                  <a:srgbClr val="013F99"/>
                </a:solidFill>
                <a:latin typeface="Century Gothic" panose="020B0502020202020204" pitchFamily="34" charset="0"/>
                <a:cs typeface="Arial MT"/>
              </a:rPr>
              <a:t> </a:t>
            </a:r>
            <a:r>
              <a:rPr sz="900" spc="-5" dirty="0">
                <a:solidFill>
                  <a:srgbClr val="013F99"/>
                </a:solidFill>
                <a:latin typeface="Century Gothic" panose="020B0502020202020204" pitchFamily="34" charset="0"/>
                <a:cs typeface="Arial MT"/>
              </a:rPr>
              <a:t>lio de 2008 a junio de 2009»</a:t>
            </a:r>
            <a:r>
              <a:rPr sz="900" i="1" spc="-5" dirty="0">
                <a:solidFill>
                  <a:srgbClr val="013F99"/>
                </a:solidFill>
                <a:latin typeface="Century Gothic" panose="020B0502020202020204" pitchFamily="34" charset="0"/>
                <a:cs typeface="Arial"/>
              </a:rPr>
              <a:t>, </a:t>
            </a:r>
            <a:r>
              <a:rPr sz="900" spc="-5" dirty="0">
                <a:solidFill>
                  <a:srgbClr val="013F99"/>
                </a:solidFill>
                <a:latin typeface="Century Gothic" panose="020B0502020202020204" pitchFamily="34" charset="0"/>
                <a:cs typeface="Arial MT"/>
              </a:rPr>
              <a:t>Asociación Española de </a:t>
            </a:r>
            <a:r>
              <a:rPr sz="900" dirty="0">
                <a:solidFill>
                  <a:srgbClr val="013F99"/>
                </a:solidFill>
                <a:latin typeface="Century Gothic" panose="020B0502020202020204" pitchFamily="34" charset="0"/>
                <a:cs typeface="Arial MT"/>
              </a:rPr>
              <a:t>Empresas </a:t>
            </a:r>
            <a:r>
              <a:rPr sz="900" spc="-5" dirty="0">
                <a:solidFill>
                  <a:srgbClr val="013F99"/>
                </a:solidFill>
                <a:latin typeface="Century Gothic" panose="020B0502020202020204" pitchFamily="34" charset="0"/>
                <a:cs typeface="Arial MT"/>
              </a:rPr>
              <a:t>de</a:t>
            </a:r>
            <a:r>
              <a:rPr sz="900" dirty="0">
                <a:solidFill>
                  <a:srgbClr val="013F99"/>
                </a:solidFill>
                <a:latin typeface="Century Gothic" panose="020B0502020202020204" pitchFamily="34" charset="0"/>
                <a:cs typeface="Arial MT"/>
              </a:rPr>
              <a:t> Electrónica TI y </a:t>
            </a:r>
            <a:r>
              <a:rPr sz="900" spc="-5" dirty="0">
                <a:solidFill>
                  <a:srgbClr val="013F99"/>
                </a:solidFill>
                <a:latin typeface="Century Gothic" panose="020B0502020202020204" pitchFamily="34" charset="0"/>
                <a:cs typeface="Arial MT"/>
              </a:rPr>
              <a:t>TC. </a:t>
            </a:r>
            <a:r>
              <a:rPr sz="900" spc="-235" dirty="0">
                <a:solidFill>
                  <a:srgbClr val="013F99"/>
                </a:solidFill>
                <a:latin typeface="Century Gothic" panose="020B0502020202020204" pitchFamily="34" charset="0"/>
                <a:cs typeface="Arial MT"/>
              </a:rPr>
              <a:t> </a:t>
            </a:r>
            <a:r>
              <a:rPr sz="900" dirty="0">
                <a:solidFill>
                  <a:srgbClr val="013F99"/>
                </a:solidFill>
                <a:latin typeface="Century Gothic" panose="020B0502020202020204" pitchFamily="34" charset="0"/>
                <a:cs typeface="Arial MT"/>
              </a:rPr>
              <a:t>Akella,</a:t>
            </a:r>
            <a:r>
              <a:rPr sz="900" spc="-85" dirty="0">
                <a:solidFill>
                  <a:srgbClr val="013F99"/>
                </a:solidFill>
                <a:latin typeface="Century Gothic" panose="020B0502020202020204" pitchFamily="34" charset="0"/>
                <a:cs typeface="Arial MT"/>
              </a:rPr>
              <a:t> </a:t>
            </a:r>
            <a:r>
              <a:rPr sz="900" spc="-10" dirty="0">
                <a:solidFill>
                  <a:srgbClr val="013F99"/>
                </a:solidFill>
                <a:latin typeface="Century Gothic" panose="020B0502020202020204" pitchFamily="34" charset="0"/>
                <a:cs typeface="Arial MT"/>
              </a:rPr>
              <a:t>J.;</a:t>
            </a:r>
            <a:r>
              <a:rPr sz="900" spc="-70" dirty="0">
                <a:solidFill>
                  <a:srgbClr val="013F99"/>
                </a:solidFill>
                <a:latin typeface="Century Gothic" panose="020B0502020202020204" pitchFamily="34" charset="0"/>
                <a:cs typeface="Arial MT"/>
              </a:rPr>
              <a:t> </a:t>
            </a:r>
            <a:r>
              <a:rPr sz="900" spc="-30" dirty="0">
                <a:solidFill>
                  <a:srgbClr val="013F99"/>
                </a:solidFill>
                <a:latin typeface="Century Gothic" panose="020B0502020202020204" pitchFamily="34" charset="0"/>
                <a:cs typeface="Arial MT"/>
              </a:rPr>
              <a:t>BUCKOW,</a:t>
            </a:r>
            <a:r>
              <a:rPr sz="900" spc="-130" dirty="0">
                <a:solidFill>
                  <a:srgbClr val="013F99"/>
                </a:solidFill>
                <a:latin typeface="Century Gothic" panose="020B0502020202020204" pitchFamily="34" charset="0"/>
                <a:cs typeface="Arial MT"/>
              </a:rPr>
              <a:t> </a:t>
            </a:r>
            <a:r>
              <a:rPr sz="900" spc="-10" dirty="0">
                <a:solidFill>
                  <a:srgbClr val="013F99"/>
                </a:solidFill>
                <a:latin typeface="Century Gothic" panose="020B0502020202020204" pitchFamily="34" charset="0"/>
                <a:cs typeface="Arial MT"/>
              </a:rPr>
              <a:t>H.,</a:t>
            </a:r>
            <a:r>
              <a:rPr sz="900" spc="-65" dirty="0">
                <a:solidFill>
                  <a:srgbClr val="013F99"/>
                </a:solidFill>
                <a:latin typeface="Century Gothic" panose="020B0502020202020204" pitchFamily="34" charset="0"/>
                <a:cs typeface="Arial MT"/>
              </a:rPr>
              <a:t> </a:t>
            </a:r>
            <a:r>
              <a:rPr sz="900" dirty="0">
                <a:solidFill>
                  <a:srgbClr val="013F99"/>
                </a:solidFill>
                <a:latin typeface="Century Gothic" panose="020B0502020202020204" pitchFamily="34" charset="0"/>
                <a:cs typeface="Arial MT"/>
              </a:rPr>
              <a:t>y</a:t>
            </a:r>
            <a:r>
              <a:rPr sz="900" spc="-55" dirty="0">
                <a:solidFill>
                  <a:srgbClr val="013F99"/>
                </a:solidFill>
                <a:latin typeface="Century Gothic" panose="020B0502020202020204" pitchFamily="34" charset="0"/>
                <a:cs typeface="Arial MT"/>
              </a:rPr>
              <a:t> </a:t>
            </a:r>
            <a:r>
              <a:rPr sz="900" spc="-25" dirty="0">
                <a:solidFill>
                  <a:srgbClr val="013F99"/>
                </a:solidFill>
                <a:latin typeface="Century Gothic" panose="020B0502020202020204" pitchFamily="34" charset="0"/>
                <a:cs typeface="Arial MT"/>
              </a:rPr>
              <a:t>REY,</a:t>
            </a:r>
            <a:r>
              <a:rPr sz="900" spc="-60" dirty="0">
                <a:solidFill>
                  <a:srgbClr val="013F99"/>
                </a:solidFill>
                <a:latin typeface="Century Gothic" panose="020B0502020202020204" pitchFamily="34" charset="0"/>
                <a:cs typeface="Arial MT"/>
              </a:rPr>
              <a:t> </a:t>
            </a:r>
            <a:r>
              <a:rPr sz="900" spc="-10" dirty="0">
                <a:solidFill>
                  <a:srgbClr val="013F99"/>
                </a:solidFill>
                <a:latin typeface="Century Gothic" panose="020B0502020202020204" pitchFamily="34" charset="0"/>
                <a:cs typeface="Arial MT"/>
              </a:rPr>
              <a:t>S.</a:t>
            </a:r>
            <a:r>
              <a:rPr sz="900" spc="-65" dirty="0">
                <a:solidFill>
                  <a:srgbClr val="013F99"/>
                </a:solidFill>
                <a:latin typeface="Century Gothic" panose="020B0502020202020204" pitchFamily="34" charset="0"/>
                <a:cs typeface="Arial MT"/>
              </a:rPr>
              <a:t> </a:t>
            </a:r>
            <a:r>
              <a:rPr sz="900" spc="-5" dirty="0">
                <a:solidFill>
                  <a:srgbClr val="013F99"/>
                </a:solidFill>
                <a:latin typeface="Century Gothic" panose="020B0502020202020204" pitchFamily="34" charset="0"/>
                <a:cs typeface="Arial MT"/>
              </a:rPr>
              <a:t>(2009)</a:t>
            </a:r>
            <a:r>
              <a:rPr sz="900" spc="-35" dirty="0">
                <a:solidFill>
                  <a:srgbClr val="013F99"/>
                </a:solidFill>
                <a:latin typeface="Century Gothic" panose="020B0502020202020204" pitchFamily="34" charset="0"/>
                <a:cs typeface="Arial MT"/>
              </a:rPr>
              <a:t> </a:t>
            </a:r>
            <a:r>
              <a:rPr sz="900" dirty="0">
                <a:solidFill>
                  <a:srgbClr val="013F99"/>
                </a:solidFill>
                <a:latin typeface="Century Gothic" panose="020B0502020202020204" pitchFamily="34" charset="0"/>
                <a:cs typeface="Arial MT"/>
              </a:rPr>
              <a:t>«IT</a:t>
            </a:r>
            <a:r>
              <a:rPr sz="900" spc="-40" dirty="0">
                <a:solidFill>
                  <a:srgbClr val="013F99"/>
                </a:solidFill>
                <a:latin typeface="Century Gothic" panose="020B0502020202020204" pitchFamily="34" charset="0"/>
                <a:cs typeface="Arial MT"/>
              </a:rPr>
              <a:t> </a:t>
            </a:r>
            <a:r>
              <a:rPr sz="900" dirty="0">
                <a:solidFill>
                  <a:srgbClr val="013F99"/>
                </a:solidFill>
                <a:latin typeface="Century Gothic" panose="020B0502020202020204" pitchFamily="34" charset="0"/>
                <a:cs typeface="Arial MT"/>
              </a:rPr>
              <a:t>Architecture:</a:t>
            </a:r>
            <a:r>
              <a:rPr sz="900" spc="-30" dirty="0">
                <a:solidFill>
                  <a:srgbClr val="013F99"/>
                </a:solidFill>
                <a:latin typeface="Century Gothic" panose="020B0502020202020204" pitchFamily="34" charset="0"/>
                <a:cs typeface="Arial MT"/>
              </a:rPr>
              <a:t> </a:t>
            </a:r>
            <a:r>
              <a:rPr sz="900" dirty="0">
                <a:solidFill>
                  <a:srgbClr val="013F99"/>
                </a:solidFill>
                <a:latin typeface="Century Gothic" panose="020B0502020202020204" pitchFamily="34" charset="0"/>
                <a:cs typeface="Arial MT"/>
              </a:rPr>
              <a:t>Cutting</a:t>
            </a:r>
            <a:r>
              <a:rPr sz="900" spc="-65" dirty="0">
                <a:solidFill>
                  <a:srgbClr val="013F99"/>
                </a:solidFill>
                <a:latin typeface="Century Gothic" panose="020B0502020202020204" pitchFamily="34" charset="0"/>
                <a:cs typeface="Arial MT"/>
              </a:rPr>
              <a:t> </a:t>
            </a:r>
            <a:r>
              <a:rPr sz="900" dirty="0">
                <a:solidFill>
                  <a:srgbClr val="013F99"/>
                </a:solidFill>
                <a:latin typeface="Century Gothic" panose="020B0502020202020204" pitchFamily="34" charset="0"/>
                <a:cs typeface="Arial MT"/>
              </a:rPr>
              <a:t>costs</a:t>
            </a:r>
            <a:r>
              <a:rPr sz="900" spc="220" dirty="0">
                <a:solidFill>
                  <a:srgbClr val="013F99"/>
                </a:solidFill>
                <a:latin typeface="Century Gothic" panose="020B0502020202020204" pitchFamily="34" charset="0"/>
                <a:cs typeface="Arial MT"/>
              </a:rPr>
              <a:t> </a:t>
            </a:r>
            <a:r>
              <a:rPr sz="900" spc="-5" dirty="0">
                <a:solidFill>
                  <a:srgbClr val="013F99"/>
                </a:solidFill>
                <a:latin typeface="Century Gothic" panose="020B0502020202020204" pitchFamily="34" charset="0"/>
                <a:cs typeface="Arial MT"/>
              </a:rPr>
              <a:t>and</a:t>
            </a:r>
            <a:r>
              <a:rPr sz="900" spc="5" dirty="0">
                <a:solidFill>
                  <a:srgbClr val="013F99"/>
                </a:solidFill>
                <a:latin typeface="Century Gothic" panose="020B0502020202020204" pitchFamily="34" charset="0"/>
                <a:cs typeface="Arial MT"/>
              </a:rPr>
              <a:t> </a:t>
            </a:r>
            <a:r>
              <a:rPr sz="900" spc="-15" dirty="0">
                <a:solidFill>
                  <a:srgbClr val="013F99"/>
                </a:solidFill>
                <a:latin typeface="Century Gothic" panose="020B0502020202020204" pitchFamily="34" charset="0"/>
                <a:cs typeface="Arial MT"/>
              </a:rPr>
              <a:t>complexity»,</a:t>
            </a:r>
            <a:r>
              <a:rPr sz="900" spc="-20" dirty="0">
                <a:solidFill>
                  <a:srgbClr val="013F99"/>
                </a:solidFill>
                <a:latin typeface="Century Gothic" panose="020B0502020202020204" pitchFamily="34" charset="0"/>
                <a:cs typeface="Arial MT"/>
              </a:rPr>
              <a:t> </a:t>
            </a:r>
            <a:r>
              <a:rPr sz="900" i="1" spc="-5" dirty="0">
                <a:solidFill>
                  <a:srgbClr val="013F99"/>
                </a:solidFill>
                <a:latin typeface="Century Gothic" panose="020B0502020202020204" pitchFamily="34" charset="0"/>
                <a:cs typeface="Arial"/>
              </a:rPr>
              <a:t>McKinsey</a:t>
            </a:r>
            <a:r>
              <a:rPr sz="900" i="1"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on </a:t>
            </a:r>
            <a:r>
              <a:rPr sz="900" i="1" dirty="0">
                <a:solidFill>
                  <a:srgbClr val="013F99"/>
                </a:solidFill>
                <a:latin typeface="Century Gothic" panose="020B0502020202020204" pitchFamily="34" charset="0"/>
                <a:cs typeface="Arial"/>
              </a:rPr>
              <a:t>Business</a:t>
            </a:r>
            <a:r>
              <a:rPr sz="900" i="1" spc="-25"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Technology</a:t>
            </a:r>
            <a:r>
              <a:rPr sz="900" i="1" spc="-45" dirty="0">
                <a:solidFill>
                  <a:srgbClr val="013F99"/>
                </a:solidFill>
                <a:latin typeface="Century Gothic" panose="020B0502020202020204" pitchFamily="34" charset="0"/>
                <a:cs typeface="Arial"/>
              </a:rPr>
              <a:t> </a:t>
            </a:r>
            <a:r>
              <a:rPr sz="900" dirty="0">
                <a:solidFill>
                  <a:srgbClr val="013F99"/>
                </a:solidFill>
                <a:latin typeface="Century Gothic" panose="020B0502020202020204" pitchFamily="34" charset="0"/>
                <a:cs typeface="Arial MT"/>
              </a:rPr>
              <a:t>,</a:t>
            </a:r>
            <a:r>
              <a:rPr sz="900" spc="-10" dirty="0">
                <a:solidFill>
                  <a:srgbClr val="013F99"/>
                </a:solidFill>
                <a:latin typeface="Century Gothic" panose="020B0502020202020204" pitchFamily="34" charset="0"/>
                <a:cs typeface="Arial MT"/>
              </a:rPr>
              <a:t> </a:t>
            </a:r>
            <a:r>
              <a:rPr sz="900" spc="-25" dirty="0">
                <a:solidFill>
                  <a:srgbClr val="013F99"/>
                </a:solidFill>
                <a:latin typeface="Century Gothic" panose="020B0502020202020204" pitchFamily="34" charset="0"/>
                <a:cs typeface="Arial MT"/>
              </a:rPr>
              <a:t>22-29.</a:t>
            </a:r>
            <a:endParaRPr sz="900" dirty="0">
              <a:solidFill>
                <a:srgbClr val="013F99"/>
              </a:solidFill>
              <a:latin typeface="Century Gothic" panose="020B0502020202020204" pitchFamily="34" charset="0"/>
              <a:cs typeface="Arial MT"/>
            </a:endParaRPr>
          </a:p>
          <a:p>
            <a:pPr marL="12700" marR="2103120">
              <a:lnSpc>
                <a:spcPct val="106700"/>
              </a:lnSpc>
            </a:pPr>
            <a:r>
              <a:rPr sz="900" spc="-5" dirty="0">
                <a:solidFill>
                  <a:srgbClr val="013F99"/>
                </a:solidFill>
                <a:latin typeface="Century Gothic" panose="020B0502020202020204" pitchFamily="34" charset="0"/>
                <a:cs typeface="Arial MT"/>
              </a:rPr>
              <a:t>ARBONÍES,</a:t>
            </a:r>
            <a:r>
              <a:rPr sz="900" spc="55" dirty="0">
                <a:solidFill>
                  <a:srgbClr val="013F99"/>
                </a:solidFill>
                <a:latin typeface="Century Gothic" panose="020B0502020202020204" pitchFamily="34" charset="0"/>
                <a:cs typeface="Arial MT"/>
              </a:rPr>
              <a:t> </a:t>
            </a:r>
            <a:r>
              <a:rPr sz="900" spc="-5" dirty="0">
                <a:solidFill>
                  <a:srgbClr val="013F99"/>
                </a:solidFill>
                <a:latin typeface="Century Gothic" panose="020B0502020202020204" pitchFamily="34" charset="0"/>
                <a:cs typeface="Arial MT"/>
              </a:rPr>
              <a:t>Á.</a:t>
            </a:r>
            <a:r>
              <a:rPr sz="900" dirty="0">
                <a:solidFill>
                  <a:srgbClr val="013F99"/>
                </a:solidFill>
                <a:latin typeface="Century Gothic" panose="020B0502020202020204" pitchFamily="34" charset="0"/>
                <a:cs typeface="Arial MT"/>
              </a:rPr>
              <a:t> L.</a:t>
            </a:r>
            <a:r>
              <a:rPr sz="900" spc="5" dirty="0">
                <a:solidFill>
                  <a:srgbClr val="013F99"/>
                </a:solidFill>
                <a:latin typeface="Century Gothic" panose="020B0502020202020204" pitchFamily="34" charset="0"/>
                <a:cs typeface="Arial MT"/>
              </a:rPr>
              <a:t> </a:t>
            </a:r>
            <a:r>
              <a:rPr sz="900" spc="-10" dirty="0">
                <a:solidFill>
                  <a:srgbClr val="013F99"/>
                </a:solidFill>
                <a:latin typeface="Century Gothic" panose="020B0502020202020204" pitchFamily="34" charset="0"/>
                <a:cs typeface="Arial MT"/>
              </a:rPr>
              <a:t>(2001)</a:t>
            </a:r>
            <a:r>
              <a:rPr sz="900" spc="-55" dirty="0">
                <a:solidFill>
                  <a:srgbClr val="013F99"/>
                </a:solidFill>
                <a:latin typeface="Century Gothic" panose="020B0502020202020204" pitchFamily="34" charset="0"/>
                <a:cs typeface="Arial MT"/>
              </a:rPr>
              <a:t> </a:t>
            </a:r>
            <a:r>
              <a:rPr sz="900" i="1" spc="5" dirty="0">
                <a:solidFill>
                  <a:srgbClr val="013F99"/>
                </a:solidFill>
                <a:latin typeface="Century Gothic" panose="020B0502020202020204" pitchFamily="34" charset="0"/>
                <a:cs typeface="Arial"/>
              </a:rPr>
              <a:t>Las</a:t>
            </a:r>
            <a:r>
              <a:rPr sz="900" i="1" spc="15" dirty="0">
                <a:solidFill>
                  <a:srgbClr val="013F99"/>
                </a:solidFill>
                <a:latin typeface="Century Gothic" panose="020B0502020202020204" pitchFamily="34" charset="0"/>
                <a:cs typeface="Arial"/>
              </a:rPr>
              <a:t> </a:t>
            </a:r>
            <a:r>
              <a:rPr sz="900" i="1" dirty="0">
                <a:solidFill>
                  <a:srgbClr val="013F99"/>
                </a:solidFill>
                <a:latin typeface="Century Gothic" panose="020B0502020202020204" pitchFamily="34" charset="0"/>
                <a:cs typeface="Arial"/>
              </a:rPr>
              <a:t>dificultades</a:t>
            </a:r>
            <a:r>
              <a:rPr sz="900" i="1" spc="35"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para</a:t>
            </a:r>
            <a:r>
              <a:rPr sz="900" i="1" dirty="0">
                <a:solidFill>
                  <a:srgbClr val="013F99"/>
                </a:solidFill>
                <a:latin typeface="Century Gothic" panose="020B0502020202020204" pitchFamily="34" charset="0"/>
                <a:cs typeface="Arial"/>
              </a:rPr>
              <a:t> construir</a:t>
            </a:r>
            <a:r>
              <a:rPr sz="900" i="1" spc="40"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la</a:t>
            </a:r>
            <a:r>
              <a:rPr sz="900" i="1" spc="10"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empresa</a:t>
            </a:r>
            <a:r>
              <a:rPr sz="900" i="1" spc="5"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del</a:t>
            </a:r>
            <a:r>
              <a:rPr sz="900" i="1" spc="5" dirty="0">
                <a:solidFill>
                  <a:srgbClr val="013F99"/>
                </a:solidFill>
                <a:latin typeface="Century Gothic" panose="020B0502020202020204" pitchFamily="34" charset="0"/>
                <a:cs typeface="Arial"/>
              </a:rPr>
              <a:t> </a:t>
            </a:r>
            <a:r>
              <a:rPr sz="900" i="1" dirty="0">
                <a:solidFill>
                  <a:srgbClr val="013F99"/>
                </a:solidFill>
                <a:latin typeface="Century Gothic" panose="020B0502020202020204" pitchFamily="34" charset="0"/>
                <a:cs typeface="Arial"/>
              </a:rPr>
              <a:t>conocimiento</a:t>
            </a:r>
            <a:r>
              <a:rPr sz="900" dirty="0">
                <a:solidFill>
                  <a:srgbClr val="013F99"/>
                </a:solidFill>
                <a:latin typeface="Century Gothic" panose="020B0502020202020204" pitchFamily="34" charset="0"/>
                <a:cs typeface="Arial MT"/>
              </a:rPr>
              <a:t>,</a:t>
            </a:r>
            <a:r>
              <a:rPr sz="900" spc="-30" dirty="0">
                <a:solidFill>
                  <a:srgbClr val="013F99"/>
                </a:solidFill>
                <a:latin typeface="Century Gothic" panose="020B0502020202020204" pitchFamily="34" charset="0"/>
                <a:cs typeface="Arial MT"/>
              </a:rPr>
              <a:t> </a:t>
            </a:r>
            <a:r>
              <a:rPr sz="900" spc="-5" dirty="0">
                <a:solidFill>
                  <a:srgbClr val="013F99"/>
                </a:solidFill>
                <a:latin typeface="Century Gothic" panose="020B0502020202020204" pitchFamily="34" charset="0"/>
                <a:cs typeface="Arial MT"/>
              </a:rPr>
              <a:t>Harvard</a:t>
            </a:r>
            <a:r>
              <a:rPr sz="900" spc="40" dirty="0">
                <a:solidFill>
                  <a:srgbClr val="013F99"/>
                </a:solidFill>
                <a:latin typeface="Century Gothic" panose="020B0502020202020204" pitchFamily="34" charset="0"/>
                <a:cs typeface="Arial MT"/>
              </a:rPr>
              <a:t> </a:t>
            </a:r>
            <a:r>
              <a:rPr sz="900" dirty="0">
                <a:solidFill>
                  <a:srgbClr val="013F99"/>
                </a:solidFill>
                <a:latin typeface="Century Gothic" panose="020B0502020202020204" pitchFamily="34" charset="0"/>
                <a:cs typeface="Arial MT"/>
              </a:rPr>
              <a:t>Deusto</a:t>
            </a:r>
            <a:r>
              <a:rPr sz="900" spc="-35" dirty="0">
                <a:solidFill>
                  <a:srgbClr val="013F99"/>
                </a:solidFill>
                <a:latin typeface="Century Gothic" panose="020B0502020202020204" pitchFamily="34" charset="0"/>
                <a:cs typeface="Arial MT"/>
              </a:rPr>
              <a:t> </a:t>
            </a:r>
            <a:r>
              <a:rPr sz="900" spc="-5" dirty="0">
                <a:solidFill>
                  <a:srgbClr val="013F99"/>
                </a:solidFill>
                <a:latin typeface="Century Gothic" panose="020B0502020202020204" pitchFamily="34" charset="0"/>
                <a:cs typeface="Arial MT"/>
              </a:rPr>
              <a:t>Business</a:t>
            </a:r>
            <a:r>
              <a:rPr sz="900" spc="-35" dirty="0">
                <a:solidFill>
                  <a:srgbClr val="013F99"/>
                </a:solidFill>
                <a:latin typeface="Century Gothic" panose="020B0502020202020204" pitchFamily="34" charset="0"/>
                <a:cs typeface="Arial MT"/>
              </a:rPr>
              <a:t> </a:t>
            </a:r>
            <a:r>
              <a:rPr sz="900" spc="-25" dirty="0">
                <a:solidFill>
                  <a:srgbClr val="013F99"/>
                </a:solidFill>
                <a:latin typeface="Century Gothic" panose="020B0502020202020204" pitchFamily="34" charset="0"/>
                <a:cs typeface="Arial MT"/>
              </a:rPr>
              <a:t>Review. </a:t>
            </a:r>
            <a:r>
              <a:rPr sz="900" spc="-235" dirty="0">
                <a:solidFill>
                  <a:srgbClr val="013F99"/>
                </a:solidFill>
                <a:latin typeface="Century Gothic" panose="020B0502020202020204" pitchFamily="34" charset="0"/>
                <a:cs typeface="Arial MT"/>
              </a:rPr>
              <a:t> </a:t>
            </a:r>
            <a:r>
              <a:rPr sz="900" spc="-25" dirty="0">
                <a:solidFill>
                  <a:srgbClr val="013F99"/>
                </a:solidFill>
                <a:latin typeface="Century Gothic" panose="020B0502020202020204" pitchFamily="34" charset="0"/>
                <a:cs typeface="Arial MT"/>
              </a:rPr>
              <a:t>BACON,</a:t>
            </a:r>
            <a:r>
              <a:rPr sz="900" spc="-55" dirty="0">
                <a:solidFill>
                  <a:srgbClr val="013F99"/>
                </a:solidFill>
                <a:latin typeface="Century Gothic" panose="020B0502020202020204" pitchFamily="34" charset="0"/>
                <a:cs typeface="Arial MT"/>
              </a:rPr>
              <a:t> </a:t>
            </a:r>
            <a:r>
              <a:rPr sz="900" spc="-10" dirty="0">
                <a:solidFill>
                  <a:srgbClr val="013F99"/>
                </a:solidFill>
                <a:latin typeface="Century Gothic" panose="020B0502020202020204" pitchFamily="34" charset="0"/>
                <a:cs typeface="Arial MT"/>
              </a:rPr>
              <a:t>J.</a:t>
            </a:r>
            <a:r>
              <a:rPr sz="900" spc="-40" dirty="0">
                <a:solidFill>
                  <a:srgbClr val="013F99"/>
                </a:solidFill>
                <a:latin typeface="Century Gothic" panose="020B0502020202020204" pitchFamily="34" charset="0"/>
                <a:cs typeface="Arial MT"/>
              </a:rPr>
              <a:t> </a:t>
            </a:r>
            <a:r>
              <a:rPr sz="900" spc="-5" dirty="0">
                <a:solidFill>
                  <a:srgbClr val="013F99"/>
                </a:solidFill>
                <a:latin typeface="Century Gothic" panose="020B0502020202020204" pitchFamily="34" charset="0"/>
                <a:cs typeface="Arial MT"/>
              </a:rPr>
              <a:t>(2009)</a:t>
            </a:r>
            <a:r>
              <a:rPr sz="900" spc="-20" dirty="0">
                <a:solidFill>
                  <a:srgbClr val="013F99"/>
                </a:solidFill>
                <a:latin typeface="Century Gothic" panose="020B0502020202020204" pitchFamily="34" charset="0"/>
                <a:cs typeface="Arial MT"/>
              </a:rPr>
              <a:t> </a:t>
            </a:r>
            <a:r>
              <a:rPr sz="900" i="1" spc="-5" dirty="0">
                <a:solidFill>
                  <a:srgbClr val="013F99"/>
                </a:solidFill>
                <a:latin typeface="Century Gothic" panose="020B0502020202020204" pitchFamily="34" charset="0"/>
                <a:cs typeface="Arial"/>
              </a:rPr>
              <a:t>The</a:t>
            </a:r>
            <a:r>
              <a:rPr sz="900" i="1" spc="-15"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Art </a:t>
            </a:r>
            <a:r>
              <a:rPr sz="900" i="1" dirty="0">
                <a:solidFill>
                  <a:srgbClr val="013F99"/>
                </a:solidFill>
                <a:latin typeface="Century Gothic" panose="020B0502020202020204" pitchFamily="34" charset="0"/>
                <a:cs typeface="Arial"/>
              </a:rPr>
              <a:t>of</a:t>
            </a:r>
            <a:r>
              <a:rPr sz="900" i="1" spc="-40"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Community,</a:t>
            </a:r>
            <a:r>
              <a:rPr sz="900" i="1" spc="5"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Building</a:t>
            </a:r>
            <a:r>
              <a:rPr sz="900" i="1" spc="-45" dirty="0">
                <a:solidFill>
                  <a:srgbClr val="013F99"/>
                </a:solidFill>
                <a:latin typeface="Century Gothic" panose="020B0502020202020204" pitchFamily="34" charset="0"/>
                <a:cs typeface="Arial"/>
              </a:rPr>
              <a:t> </a:t>
            </a:r>
            <a:r>
              <a:rPr sz="900" i="1" dirty="0">
                <a:solidFill>
                  <a:srgbClr val="013F99"/>
                </a:solidFill>
                <a:latin typeface="Century Gothic" panose="020B0502020202020204" pitchFamily="34" charset="0"/>
                <a:cs typeface="Arial"/>
              </a:rPr>
              <a:t>the</a:t>
            </a:r>
            <a:r>
              <a:rPr sz="900" i="1" spc="-25" dirty="0">
                <a:solidFill>
                  <a:srgbClr val="013F99"/>
                </a:solidFill>
                <a:latin typeface="Century Gothic" panose="020B0502020202020204" pitchFamily="34" charset="0"/>
                <a:cs typeface="Arial"/>
              </a:rPr>
              <a:t> </a:t>
            </a:r>
            <a:r>
              <a:rPr sz="900" i="1" spc="-5" dirty="0">
                <a:solidFill>
                  <a:srgbClr val="013F99"/>
                </a:solidFill>
                <a:latin typeface="Century Gothic" panose="020B0502020202020204" pitchFamily="34" charset="0"/>
                <a:cs typeface="Arial"/>
              </a:rPr>
              <a:t>new</a:t>
            </a:r>
            <a:r>
              <a:rPr sz="900" i="1" spc="-25" dirty="0">
                <a:solidFill>
                  <a:srgbClr val="013F99"/>
                </a:solidFill>
                <a:latin typeface="Century Gothic" panose="020B0502020202020204" pitchFamily="34" charset="0"/>
                <a:cs typeface="Arial"/>
              </a:rPr>
              <a:t> </a:t>
            </a:r>
            <a:r>
              <a:rPr sz="900" i="1" spc="-10" dirty="0">
                <a:solidFill>
                  <a:srgbClr val="013F99"/>
                </a:solidFill>
                <a:latin typeface="Century Gothic" panose="020B0502020202020204" pitchFamily="34" charset="0"/>
                <a:cs typeface="Arial"/>
              </a:rPr>
              <a:t>age</a:t>
            </a:r>
            <a:r>
              <a:rPr sz="900" i="1" spc="-40" dirty="0">
                <a:solidFill>
                  <a:srgbClr val="013F99"/>
                </a:solidFill>
                <a:latin typeface="Century Gothic" panose="020B0502020202020204" pitchFamily="34" charset="0"/>
                <a:cs typeface="Arial"/>
              </a:rPr>
              <a:t> </a:t>
            </a:r>
            <a:r>
              <a:rPr sz="900" i="1" dirty="0">
                <a:solidFill>
                  <a:srgbClr val="013F99"/>
                </a:solidFill>
                <a:latin typeface="Century Gothic" panose="020B0502020202020204" pitchFamily="34" charset="0"/>
                <a:cs typeface="Arial"/>
              </a:rPr>
              <a:t>of</a:t>
            </a:r>
            <a:r>
              <a:rPr sz="900" i="1" spc="-40" dirty="0">
                <a:solidFill>
                  <a:srgbClr val="013F99"/>
                </a:solidFill>
                <a:latin typeface="Century Gothic" panose="020B0502020202020204" pitchFamily="34" charset="0"/>
                <a:cs typeface="Arial"/>
              </a:rPr>
              <a:t> </a:t>
            </a:r>
            <a:r>
              <a:rPr sz="900" i="1" dirty="0">
                <a:solidFill>
                  <a:srgbClr val="013F99"/>
                </a:solidFill>
                <a:latin typeface="Century Gothic" panose="020B0502020202020204" pitchFamily="34" charset="0"/>
                <a:cs typeface="Arial"/>
              </a:rPr>
              <a:t>partici-</a:t>
            </a:r>
            <a:r>
              <a:rPr sz="900" i="1" spc="40" dirty="0">
                <a:solidFill>
                  <a:srgbClr val="013F99"/>
                </a:solidFill>
                <a:latin typeface="Century Gothic" panose="020B0502020202020204" pitchFamily="34" charset="0"/>
                <a:cs typeface="Arial"/>
              </a:rPr>
              <a:t> </a:t>
            </a:r>
            <a:r>
              <a:rPr sz="900" i="1" dirty="0">
                <a:solidFill>
                  <a:srgbClr val="013F99"/>
                </a:solidFill>
                <a:latin typeface="Century Gothic" panose="020B0502020202020204" pitchFamily="34" charset="0"/>
                <a:cs typeface="Arial"/>
              </a:rPr>
              <a:t>pation</a:t>
            </a:r>
            <a:r>
              <a:rPr sz="900" dirty="0">
                <a:solidFill>
                  <a:srgbClr val="013F99"/>
                </a:solidFill>
                <a:latin typeface="Century Gothic" panose="020B0502020202020204" pitchFamily="34" charset="0"/>
                <a:cs typeface="Arial MT"/>
              </a:rPr>
              <a:t>,</a:t>
            </a:r>
            <a:r>
              <a:rPr sz="900" spc="20" dirty="0">
                <a:solidFill>
                  <a:srgbClr val="013F99"/>
                </a:solidFill>
                <a:latin typeface="Century Gothic" panose="020B0502020202020204" pitchFamily="34" charset="0"/>
                <a:cs typeface="Arial MT"/>
              </a:rPr>
              <a:t> </a:t>
            </a:r>
            <a:r>
              <a:rPr sz="900" spc="-5" dirty="0">
                <a:solidFill>
                  <a:srgbClr val="013F99"/>
                </a:solidFill>
                <a:latin typeface="Century Gothic" panose="020B0502020202020204" pitchFamily="34" charset="0"/>
                <a:cs typeface="Arial MT"/>
              </a:rPr>
              <a:t>Sebastopol,</a:t>
            </a:r>
            <a:r>
              <a:rPr sz="900" spc="-35" dirty="0">
                <a:solidFill>
                  <a:srgbClr val="013F99"/>
                </a:solidFill>
                <a:latin typeface="Century Gothic" panose="020B0502020202020204" pitchFamily="34" charset="0"/>
                <a:cs typeface="Arial MT"/>
              </a:rPr>
              <a:t> </a:t>
            </a:r>
            <a:r>
              <a:rPr sz="900" spc="-10" dirty="0">
                <a:solidFill>
                  <a:srgbClr val="013F99"/>
                </a:solidFill>
                <a:latin typeface="Century Gothic" panose="020B0502020202020204" pitchFamily="34" charset="0"/>
                <a:cs typeface="Arial MT"/>
              </a:rPr>
              <a:t>CA:</a:t>
            </a:r>
            <a:r>
              <a:rPr sz="900" spc="-20" dirty="0">
                <a:solidFill>
                  <a:srgbClr val="013F99"/>
                </a:solidFill>
                <a:latin typeface="Century Gothic" panose="020B0502020202020204" pitchFamily="34" charset="0"/>
                <a:cs typeface="Arial MT"/>
              </a:rPr>
              <a:t> </a:t>
            </a:r>
            <a:r>
              <a:rPr sz="900" spc="-15" dirty="0">
                <a:solidFill>
                  <a:srgbClr val="013F99"/>
                </a:solidFill>
                <a:latin typeface="Century Gothic" panose="020B0502020202020204" pitchFamily="34" charset="0"/>
                <a:cs typeface="Arial MT"/>
              </a:rPr>
              <a:t>O’Reilly</a:t>
            </a:r>
            <a:r>
              <a:rPr sz="900" dirty="0">
                <a:solidFill>
                  <a:srgbClr val="013F99"/>
                </a:solidFill>
                <a:latin typeface="Century Gothic" panose="020B0502020202020204" pitchFamily="34" charset="0"/>
                <a:cs typeface="Arial MT"/>
              </a:rPr>
              <a:t> </a:t>
            </a:r>
            <a:r>
              <a:rPr sz="900" spc="-5" dirty="0">
                <a:solidFill>
                  <a:srgbClr val="013F99"/>
                </a:solidFill>
                <a:latin typeface="Century Gothic" panose="020B0502020202020204" pitchFamily="34" charset="0"/>
                <a:cs typeface="Arial MT"/>
              </a:rPr>
              <a:t>Media.</a:t>
            </a:r>
            <a:endParaRPr sz="900" dirty="0">
              <a:solidFill>
                <a:srgbClr val="013F99"/>
              </a:solidFill>
              <a:latin typeface="Century Gothic" panose="020B0502020202020204" pitchFamily="34" charset="0"/>
              <a:cs typeface="Arial MT"/>
            </a:endParaRPr>
          </a:p>
        </p:txBody>
      </p:sp>
    </p:spTree>
    <p:extLst>
      <p:ext uri="{BB962C8B-B14F-4D97-AF65-F5344CB8AC3E}">
        <p14:creationId xmlns:p14="http://schemas.microsoft.com/office/powerpoint/2010/main" val="10069290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2047132" y="1944152"/>
            <a:ext cx="3725018" cy="584775"/>
          </a:xfrm>
          <a:prstGeom prst="rect">
            <a:avLst/>
          </a:prstGeom>
          <a:noFill/>
        </p:spPr>
        <p:txBody>
          <a:bodyPr wrap="square" rtlCol="0">
            <a:spAutoFit/>
          </a:bodyPr>
          <a:lstStyle/>
          <a:p>
            <a:r>
              <a:rPr lang="es-MX" sz="3200" b="1" dirty="0">
                <a:solidFill>
                  <a:srgbClr val="123258"/>
                </a:solidFill>
                <a:latin typeface="Century Gothic" panose="020B0502020202020204" pitchFamily="34" charset="0"/>
              </a:rPr>
              <a:t>CONCLUSIONES</a:t>
            </a:r>
            <a:endParaRPr lang="en-US" sz="3200" b="1" dirty="0">
              <a:solidFill>
                <a:srgbClr val="123258"/>
              </a:solidFill>
              <a:latin typeface="Century Gothic" panose="020B0502020202020204" pitchFamily="34" charset="0"/>
            </a:endParaRPr>
          </a:p>
        </p:txBody>
      </p:sp>
      <p:sp>
        <p:nvSpPr>
          <p:cNvPr id="3" name="Elipse 2"/>
          <p:cNvSpPr/>
          <p:nvPr/>
        </p:nvSpPr>
        <p:spPr>
          <a:xfrm>
            <a:off x="1794659" y="2969499"/>
            <a:ext cx="228788" cy="228788"/>
          </a:xfrm>
          <a:prstGeom prst="ellipse">
            <a:avLst/>
          </a:prstGeom>
          <a:solidFill>
            <a:srgbClr val="D40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ipse 9"/>
          <p:cNvSpPr/>
          <p:nvPr/>
        </p:nvSpPr>
        <p:spPr>
          <a:xfrm>
            <a:off x="1774678" y="4505619"/>
            <a:ext cx="228788" cy="228788"/>
          </a:xfrm>
          <a:prstGeom prst="ellipse">
            <a:avLst/>
          </a:prstGeom>
          <a:solidFill>
            <a:srgbClr val="D40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9CB02471-16E4-E903-7756-4F1E6CAC4011}"/>
              </a:ext>
            </a:extLst>
          </p:cNvPr>
          <p:cNvSpPr txBox="1"/>
          <p:nvPr/>
        </p:nvSpPr>
        <p:spPr>
          <a:xfrm>
            <a:off x="2031900" y="2697306"/>
            <a:ext cx="6302476"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5"/>
              </a:spcBef>
              <a:spcAft>
                <a:spcPts val="0"/>
              </a:spcAft>
              <a:buClrTx/>
              <a:buSzTx/>
              <a:buFontTx/>
              <a:buNone/>
              <a:tabLst/>
              <a:defRPr/>
            </a:pPr>
            <a:endParaRPr lang="es-MX" sz="1400" b="0" i="0" dirty="0">
              <a:solidFill>
                <a:srgbClr val="013F99"/>
              </a:solidFill>
              <a:effectLst/>
              <a:latin typeface="Century Gothic" panose="020B0502020202020204" pitchFamily="34" charset="0"/>
              <a:cs typeface="Arial" panose="020B0604020202020204" pitchFamily="34" charset="0"/>
            </a:endParaRPr>
          </a:p>
          <a:p>
            <a:pPr marL="0" marR="0" lvl="0" indent="0" algn="l" defTabSz="914400" rtl="0" eaLnBrk="1" fontAlgn="auto" latinLnBrk="0" hangingPunct="1">
              <a:lnSpc>
                <a:spcPct val="100000"/>
              </a:lnSpc>
              <a:spcBef>
                <a:spcPts val="5"/>
              </a:spcBef>
              <a:spcAft>
                <a:spcPts val="0"/>
              </a:spcAft>
              <a:buClrTx/>
              <a:buSzTx/>
              <a:buFontTx/>
              <a:buNone/>
              <a:tabLst/>
              <a:defRPr/>
            </a:pPr>
            <a:r>
              <a:rPr lang="es-MX" sz="1400" b="0" i="0" dirty="0">
                <a:solidFill>
                  <a:srgbClr val="013F99"/>
                </a:solidFill>
                <a:effectLst/>
                <a:latin typeface="Century Gothic" panose="020B0502020202020204" pitchFamily="34" charset="0"/>
              </a:rPr>
              <a:t>La </a:t>
            </a:r>
            <a:r>
              <a:rPr lang="es-MX" sz="1400" b="1" i="0" dirty="0">
                <a:solidFill>
                  <a:srgbClr val="013F99"/>
                </a:solidFill>
                <a:effectLst/>
                <a:latin typeface="Century Gothic" panose="020B0502020202020204" pitchFamily="34" charset="0"/>
              </a:rPr>
              <a:t>gestión tecnológica</a:t>
            </a:r>
            <a:r>
              <a:rPr lang="es-MX" sz="1400" b="0" i="0" dirty="0">
                <a:solidFill>
                  <a:srgbClr val="013F99"/>
                </a:solidFill>
                <a:effectLst/>
                <a:latin typeface="Century Gothic" panose="020B0502020202020204" pitchFamily="34" charset="0"/>
              </a:rPr>
              <a:t> es una actividad clave de las organizaciones, permite servir en forma eficiente y eficaz a sus usuarios, enfrentar en forma dinámica a otras instituciones, mantener un ambiente creativo y participativo de trabajo así como garantizar una rentabilidad económica.</a:t>
            </a: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lang="es-MX" sz="1400" b="0" i="0" u="none" strike="noStrike" kern="1200" cap="none" spc="0" normalizeH="0" baseline="0" noProof="0" dirty="0">
              <a:ln>
                <a:noFill/>
              </a:ln>
              <a:solidFill>
                <a:srgbClr val="013F99"/>
              </a:solidFill>
              <a:effectLst/>
              <a:uLnTx/>
              <a:uFillTx/>
              <a:latin typeface="Century Gothic" panose="020B0502020202020204" pitchFamily="34" charset="0"/>
              <a:cs typeface="Arial" panose="020B0604020202020204" pitchFamily="34" charset="0"/>
            </a:endParaRPr>
          </a:p>
          <a:p>
            <a:pPr marL="0" marR="0" lvl="0" indent="0" algn="l" defTabSz="914400" rtl="0" eaLnBrk="1" fontAlgn="auto" latinLnBrk="0" hangingPunct="1">
              <a:lnSpc>
                <a:spcPct val="100000"/>
              </a:lnSpc>
              <a:spcBef>
                <a:spcPts val="5"/>
              </a:spcBef>
              <a:spcAft>
                <a:spcPts val="0"/>
              </a:spcAft>
              <a:buClrTx/>
              <a:buSzTx/>
              <a:buFontTx/>
              <a:buNone/>
              <a:tabLst/>
              <a:defRPr/>
            </a:pPr>
            <a:endParaRPr kumimoji="0" lang="es-MX" sz="1400" b="0" i="0" u="none" strike="noStrike" kern="1200" cap="none" spc="0" normalizeH="0" baseline="0" noProof="0" dirty="0">
              <a:ln>
                <a:noFill/>
              </a:ln>
              <a:solidFill>
                <a:srgbClr val="013F99"/>
              </a:solidFill>
              <a:effectLst/>
              <a:uLnTx/>
              <a:uFillTx/>
              <a:latin typeface="Century Gothic" panose="020B0502020202020204" pitchFamily="34" charset="0"/>
              <a:cs typeface="Arial" panose="020B0604020202020204" pitchFamily="34" charset="0"/>
            </a:endParaRPr>
          </a:p>
          <a:p>
            <a:pPr marL="0" marR="0" lvl="0" indent="0" algn="l" defTabSz="914400" rtl="0" eaLnBrk="1" fontAlgn="auto" latinLnBrk="0" hangingPunct="1">
              <a:lnSpc>
                <a:spcPct val="100000"/>
              </a:lnSpc>
              <a:spcBef>
                <a:spcPts val="5"/>
              </a:spcBef>
              <a:spcAft>
                <a:spcPts val="0"/>
              </a:spcAft>
              <a:buClrTx/>
              <a:buSzTx/>
              <a:buFontTx/>
              <a:buNone/>
              <a:tabLst/>
              <a:defRPr/>
            </a:pPr>
            <a:r>
              <a:rPr lang="es-MX" sz="1400" b="0" i="0" dirty="0">
                <a:solidFill>
                  <a:srgbClr val="013F99"/>
                </a:solidFill>
                <a:effectLst/>
                <a:latin typeface="Century Gothic" panose="020B0502020202020204" pitchFamily="34" charset="0"/>
                <a:cs typeface="Arial" panose="020B0604020202020204" pitchFamily="34" charset="0"/>
              </a:rPr>
              <a:t>Entre los futuros posibles o futuribles hay unos pocos que tienen mayor posibilidad de suceder, son los "futuros probables", pero de éstos no todos son positivos por lo cual debemos buscar (y luchar) entre los probables por el "futuro deseable".</a:t>
            </a:r>
            <a:br>
              <a:rPr lang="es-MX" sz="1400" dirty="0">
                <a:solidFill>
                  <a:srgbClr val="013F99"/>
                </a:solidFill>
                <a:latin typeface="Century Gothic" panose="020B0502020202020204" pitchFamily="34" charset="0"/>
              </a:rPr>
            </a:br>
            <a:endParaRPr kumimoji="0" lang="es-MX" sz="1400" b="0" i="0" u="none" strike="noStrike" kern="1200" cap="none" spc="0" normalizeH="0" baseline="0" noProof="0" dirty="0">
              <a:ln>
                <a:noFill/>
              </a:ln>
              <a:solidFill>
                <a:srgbClr val="013F99"/>
              </a:solidFill>
              <a:effectLst/>
              <a:uLnTx/>
              <a:uFillTx/>
              <a:latin typeface="Century Gothic" panose="020B0502020202020204" pitchFamily="34" charset="0"/>
              <a:cs typeface="Arial" panose="020B0604020202020204" pitchFamily="34" charset="0"/>
            </a:endParaRPr>
          </a:p>
          <a:p>
            <a:pPr marL="847725">
              <a:lnSpc>
                <a:spcPct val="100000"/>
              </a:lnSpc>
            </a:pPr>
            <a:endParaRPr lang="es-MX" sz="1400" spc="-5" dirty="0">
              <a:solidFill>
                <a:srgbClr val="013889"/>
              </a:solidFill>
              <a:latin typeface="Century Gothic" panose="020B0502020202020204" pitchFamily="34" charset="0"/>
            </a:endParaRPr>
          </a:p>
        </p:txBody>
      </p:sp>
    </p:spTree>
    <p:extLst>
      <p:ext uri="{BB962C8B-B14F-4D97-AF65-F5344CB8AC3E}">
        <p14:creationId xmlns:p14="http://schemas.microsoft.com/office/powerpoint/2010/main" val="416417461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272"/>
            <a:ext cx="9144000" cy="6095456"/>
          </a:xfrm>
          <a:prstGeom prst="rect">
            <a:avLst/>
          </a:prstGeom>
        </p:spPr>
      </p:pic>
      <p:sp>
        <p:nvSpPr>
          <p:cNvPr id="12" name="Rectángulo 11"/>
          <p:cNvSpPr/>
          <p:nvPr/>
        </p:nvSpPr>
        <p:spPr>
          <a:xfrm>
            <a:off x="0" y="3648"/>
            <a:ext cx="9143999" cy="6858000"/>
          </a:xfrm>
          <a:prstGeom prst="rect">
            <a:avLst/>
          </a:prstGeom>
          <a:gradFill flip="none" rotWithShape="1">
            <a:gsLst>
              <a:gs pos="10000">
                <a:srgbClr val="EC035F">
                  <a:shade val="30000"/>
                  <a:satMod val="115000"/>
                  <a:alpha val="8000"/>
                </a:srgbClr>
              </a:gs>
              <a:gs pos="56000">
                <a:srgbClr val="002864"/>
              </a:gs>
              <a:gs pos="72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49107" y="5754769"/>
            <a:ext cx="688874" cy="985662"/>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b="61481"/>
          <a:stretch/>
        </p:blipFill>
        <p:spPr>
          <a:xfrm>
            <a:off x="3416577" y="1986514"/>
            <a:ext cx="2310844" cy="375867"/>
          </a:xfrm>
          <a:prstGeom prst="rect">
            <a:avLst/>
          </a:prstGeom>
        </p:spPr>
      </p:pic>
      <p:pic>
        <p:nvPicPr>
          <p:cNvPr id="11" name="Imagen 10"/>
          <p:cNvPicPr>
            <a:picLocks noChangeAspect="1"/>
          </p:cNvPicPr>
          <p:nvPr/>
        </p:nvPicPr>
        <p:blipFill rotWithShape="1">
          <a:blip r:embed="rId6" cstate="print">
            <a:extLst>
              <a:ext uri="{28A0092B-C50C-407E-A947-70E740481C1C}">
                <a14:useLocalDpi xmlns:a14="http://schemas.microsoft.com/office/drawing/2010/main" val="0"/>
              </a:ext>
            </a:extLst>
          </a:blip>
          <a:srcRect r="53017" b="55320"/>
          <a:stretch/>
        </p:blipFill>
        <p:spPr>
          <a:xfrm>
            <a:off x="7216357" y="4074956"/>
            <a:ext cx="2438788" cy="2316513"/>
          </a:xfrm>
          <a:prstGeom prst="rect">
            <a:avLst/>
          </a:prstGeom>
        </p:spPr>
      </p:pic>
    </p:spTree>
    <p:extLst>
      <p:ext uri="{BB962C8B-B14F-4D97-AF65-F5344CB8AC3E}">
        <p14:creationId xmlns:p14="http://schemas.microsoft.com/office/powerpoint/2010/main" val="4109232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36250"/>
          <a:stretch/>
        </p:blipFill>
        <p:spPr>
          <a:xfrm>
            <a:off x="1123949" y="322747"/>
            <a:ext cx="6257925" cy="6544235"/>
          </a:xfrm>
          <a:prstGeom prst="rect">
            <a:avLst/>
          </a:prstGeom>
        </p:spPr>
      </p:pic>
      <p:sp>
        <p:nvSpPr>
          <p:cNvPr id="8" name="Rectángulo 7"/>
          <p:cNvSpPr/>
          <p:nvPr/>
        </p:nvSpPr>
        <p:spPr>
          <a:xfrm>
            <a:off x="0" y="3648"/>
            <a:ext cx="9143999" cy="6858000"/>
          </a:xfrm>
          <a:prstGeom prst="rect">
            <a:avLst/>
          </a:prstGeom>
          <a:gradFill flip="none" rotWithShape="1">
            <a:gsLst>
              <a:gs pos="0">
                <a:srgbClr val="EC035F">
                  <a:shade val="30000"/>
                  <a:satMod val="115000"/>
                  <a:alpha val="8000"/>
                </a:srgbClr>
              </a:gs>
              <a:gs pos="52000">
                <a:srgbClr val="002864"/>
              </a:gs>
              <a:gs pos="72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t="54664"/>
          <a:stretch/>
        </p:blipFill>
        <p:spPr>
          <a:xfrm>
            <a:off x="1123949" y="1602950"/>
            <a:ext cx="2449369" cy="468905"/>
          </a:xfrm>
          <a:prstGeom prst="rect">
            <a:avLst/>
          </a:prstGeom>
        </p:spPr>
      </p:pic>
      <p:pic>
        <p:nvPicPr>
          <p:cNvPr id="13" name="Imagen 12"/>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49107" y="5754769"/>
            <a:ext cx="688874" cy="985662"/>
          </a:xfrm>
          <a:prstGeom prst="rect">
            <a:avLst/>
          </a:prstGeom>
        </p:spPr>
      </p:pic>
    </p:spTree>
    <p:extLst>
      <p:ext uri="{BB962C8B-B14F-4D97-AF65-F5344CB8AC3E}">
        <p14:creationId xmlns:p14="http://schemas.microsoft.com/office/powerpoint/2010/main" val="23561513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25" y="728854"/>
            <a:ext cx="4526715" cy="5623621"/>
          </a:xfrm>
          <a:prstGeom prst="rect">
            <a:avLst/>
          </a:prstGeom>
        </p:spPr>
      </p:pic>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p:cNvSpPr txBox="1"/>
          <p:nvPr/>
        </p:nvSpPr>
        <p:spPr>
          <a:xfrm>
            <a:off x="3214096" y="2895943"/>
            <a:ext cx="2715808" cy="830997"/>
          </a:xfrm>
          <a:prstGeom prst="rect">
            <a:avLst/>
          </a:prstGeom>
          <a:noFill/>
        </p:spPr>
        <p:txBody>
          <a:bodyPr wrap="none" rtlCol="0">
            <a:spAutoFit/>
          </a:bodyPr>
          <a:lstStyle/>
          <a:p>
            <a:pPr algn="ctr"/>
            <a:r>
              <a:rPr lang="es-CO" sz="2400" b="1" dirty="0">
                <a:solidFill>
                  <a:schemeClr val="bg1"/>
                </a:solidFill>
                <a:latin typeface="Century Gothic" panose="020B0502020202020204" pitchFamily="34" charset="0"/>
              </a:rPr>
              <a:t>INICIO RECURSO </a:t>
            </a:r>
          </a:p>
          <a:p>
            <a:pPr algn="ctr"/>
            <a:r>
              <a:rPr lang="es-CO" sz="2400" b="1" dirty="0">
                <a:solidFill>
                  <a:schemeClr val="bg1"/>
                </a:solidFill>
                <a:latin typeface="Century Gothic" panose="020B0502020202020204" pitchFamily="34" charset="0"/>
              </a:rPr>
              <a:t>MULTIMEDIA</a:t>
            </a:r>
          </a:p>
        </p:txBody>
      </p:sp>
      <p:sp>
        <p:nvSpPr>
          <p:cNvPr id="6" name="CuadroTexto 5"/>
          <p:cNvSpPr txBox="1"/>
          <p:nvPr/>
        </p:nvSpPr>
        <p:spPr>
          <a:xfrm>
            <a:off x="115260" y="5667481"/>
            <a:ext cx="8790615" cy="1200329"/>
          </a:xfrm>
          <a:prstGeom prst="rect">
            <a:avLst/>
          </a:prstGeom>
          <a:noFill/>
        </p:spPr>
        <p:txBody>
          <a:bodyPr wrap="square" rtlCol="0">
            <a:spAutoFit/>
          </a:bodyPr>
          <a:lstStyle/>
          <a:p>
            <a:r>
              <a:rPr lang="es-CO" dirty="0">
                <a:solidFill>
                  <a:schemeClr val="bg1"/>
                </a:solidFill>
              </a:rPr>
              <a:t>Para acceder a este video diríjase a la etiqueta de material de apoyo</a:t>
            </a:r>
            <a:r>
              <a:rPr lang="es-CO" dirty="0">
                <a:solidFill>
                  <a:schemeClr val="bg1"/>
                </a:solidFill>
                <a:hlinkClick r:id="rId3" action="ppaction://hlinkfile"/>
              </a:rPr>
              <a:t>..\..\CLASES\SCRUM\SCRUMstudyScrumPresentation_SFCTraining-Spanish.pdf</a:t>
            </a:r>
            <a:endParaRPr lang="es-CO" dirty="0">
              <a:solidFill>
                <a:schemeClr val="bg1"/>
              </a:solidFill>
            </a:endParaRPr>
          </a:p>
          <a:p>
            <a:r>
              <a:rPr lang="es-CO" dirty="0">
                <a:solidFill>
                  <a:schemeClr val="bg1"/>
                </a:solidFill>
                <a:hlinkClick r:id="rId4" action="ppaction://hlinkfile"/>
              </a:rPr>
              <a:t>..\..\CLASES\U </a:t>
            </a:r>
            <a:r>
              <a:rPr lang="es-CO" dirty="0" err="1">
                <a:solidFill>
                  <a:schemeClr val="bg1"/>
                </a:solidFill>
                <a:hlinkClick r:id="rId4" action="ppaction://hlinkfile"/>
              </a:rPr>
              <a:t>Sanjose</a:t>
            </a:r>
            <a:r>
              <a:rPr lang="es-CO" dirty="0">
                <a:solidFill>
                  <a:schemeClr val="bg1"/>
                </a:solidFill>
                <a:hlinkClick r:id="rId4" action="ppaction://hlinkfile"/>
              </a:rPr>
              <a:t>\GERENCIA Y GESTION TI - AUDITORIA DE SISTEMAS\scrum_manager.pdf</a:t>
            </a:r>
            <a:endParaRPr lang="es-CO" dirty="0">
              <a:solidFill>
                <a:schemeClr val="bg1"/>
              </a:solidFill>
            </a:endParaRPr>
          </a:p>
        </p:txBody>
      </p:sp>
    </p:spTree>
    <p:extLst>
      <p:ext uri="{BB962C8B-B14F-4D97-AF65-F5344CB8AC3E}">
        <p14:creationId xmlns:p14="http://schemas.microsoft.com/office/powerpoint/2010/main" val="172294299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redondeado 11"/>
          <p:cNvSpPr/>
          <p:nvPr/>
        </p:nvSpPr>
        <p:spPr>
          <a:xfrm rot="5400000">
            <a:off x="1143000" y="-1143000"/>
            <a:ext cx="6858000" cy="91440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9" name="CuadroTexto 8"/>
          <p:cNvSpPr txBox="1"/>
          <p:nvPr/>
        </p:nvSpPr>
        <p:spPr>
          <a:xfrm>
            <a:off x="1183728" y="428470"/>
            <a:ext cx="5696363" cy="523220"/>
          </a:xfrm>
          <a:prstGeom prst="rect">
            <a:avLst/>
          </a:prstGeom>
          <a:noFill/>
        </p:spPr>
        <p:txBody>
          <a:bodyPr wrap="square" rtlCol="0">
            <a:spAutoFit/>
          </a:bodyPr>
          <a:lstStyle/>
          <a:p>
            <a:r>
              <a:rPr lang="es-MX" sz="2800" b="1" dirty="0">
                <a:solidFill>
                  <a:srgbClr val="002060"/>
                </a:solidFill>
                <a:latin typeface="Calibri" panose="020F0502020204030204" pitchFamily="34" charset="0"/>
                <a:cs typeface="Calibri" panose="020F0502020204030204" pitchFamily="34" charset="0"/>
              </a:rPr>
              <a:t>CONTENIDO GENERAL DEL CURSO</a:t>
            </a:r>
            <a:endParaRPr lang="en-US" sz="2800" b="1" dirty="0">
              <a:solidFill>
                <a:srgbClr val="002060"/>
              </a:solidFill>
              <a:latin typeface="Calibri" panose="020F0502020204030204" pitchFamily="34" charset="0"/>
              <a:cs typeface="Calibri" panose="020F0502020204030204" pitchFamily="34" charset="0"/>
            </a:endParaRPr>
          </a:p>
        </p:txBody>
      </p:sp>
      <p:graphicFrame>
        <p:nvGraphicFramePr>
          <p:cNvPr id="3" name="Tabla 2"/>
          <p:cNvGraphicFramePr>
            <a:graphicFrameLocks noGrp="1"/>
          </p:cNvGraphicFramePr>
          <p:nvPr>
            <p:extLst>
              <p:ext uri="{D42A27DB-BD31-4B8C-83A1-F6EECF244321}">
                <p14:modId xmlns:p14="http://schemas.microsoft.com/office/powerpoint/2010/main" val="2237595348"/>
              </p:ext>
            </p:extLst>
          </p:nvPr>
        </p:nvGraphicFramePr>
        <p:xfrm>
          <a:off x="1295277" y="1196577"/>
          <a:ext cx="6096000" cy="4592320"/>
        </p:xfrm>
        <a:graphic>
          <a:graphicData uri="http://schemas.openxmlformats.org/drawingml/2006/table">
            <a:tbl>
              <a:tblPr firstRow="1" bandRow="1">
                <a:tableStyleId>{BC89EF96-8CEA-46FF-86C4-4CE0E7609802}</a:tableStyleId>
              </a:tblPr>
              <a:tblGrid>
                <a:gridCol w="3048000">
                  <a:extLst>
                    <a:ext uri="{9D8B030D-6E8A-4147-A177-3AD203B41FA5}">
                      <a16:colId xmlns:a16="http://schemas.microsoft.com/office/drawing/2014/main" val="4178218134"/>
                    </a:ext>
                  </a:extLst>
                </a:gridCol>
                <a:gridCol w="3048000">
                  <a:extLst>
                    <a:ext uri="{9D8B030D-6E8A-4147-A177-3AD203B41FA5}">
                      <a16:colId xmlns:a16="http://schemas.microsoft.com/office/drawing/2014/main" val="1456553551"/>
                    </a:ext>
                  </a:extLst>
                </a:gridCol>
              </a:tblGrid>
              <a:tr h="370840">
                <a:tc>
                  <a:txBody>
                    <a:bodyPr/>
                    <a:lstStyle/>
                    <a:p>
                      <a:pPr algn="ctr"/>
                      <a:r>
                        <a:rPr lang="es-CO" dirty="0">
                          <a:solidFill>
                            <a:srgbClr val="002060"/>
                          </a:solidFill>
                        </a:rPr>
                        <a:t> SEMANA </a:t>
                      </a:r>
                    </a:p>
                  </a:txBody>
                  <a:tcPr>
                    <a:noFill/>
                  </a:tcPr>
                </a:tc>
                <a:tc>
                  <a:txBody>
                    <a:bodyPr/>
                    <a:lstStyle/>
                    <a:p>
                      <a:pPr algn="ctr"/>
                      <a:r>
                        <a:rPr lang="es-CO" dirty="0">
                          <a:solidFill>
                            <a:srgbClr val="002060"/>
                          </a:solidFill>
                        </a:rPr>
                        <a:t>CONTENIDO</a:t>
                      </a:r>
                    </a:p>
                  </a:txBody>
                  <a:tcPr>
                    <a:noFill/>
                  </a:tcPr>
                </a:tc>
                <a:extLst>
                  <a:ext uri="{0D108BD9-81ED-4DB2-BD59-A6C34878D82A}">
                    <a16:rowId xmlns:a16="http://schemas.microsoft.com/office/drawing/2014/main" val="28821144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 </a:t>
                      </a:r>
                    </a:p>
                  </a:txBody>
                  <a:tcPr>
                    <a:noFill/>
                  </a:tcPr>
                </a:tc>
                <a:tc>
                  <a:txBody>
                    <a:bodyPr/>
                    <a:lstStyle/>
                    <a:p>
                      <a:r>
                        <a:rPr lang="es-CO" sz="1400">
                          <a:solidFill>
                            <a:schemeClr val="bg1"/>
                          </a:solidFill>
                          <a:latin typeface="Century Gothic" panose="020B0502020202020204" pitchFamily="34" charset="0"/>
                        </a:rPr>
                        <a:t>Las TICS</a:t>
                      </a: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85889981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b="0" dirty="0">
                          <a:solidFill>
                            <a:schemeClr val="bg1"/>
                          </a:solidFill>
                          <a:latin typeface="Century Gothic" panose="020B0502020202020204" pitchFamily="34" charset="0"/>
                        </a:rPr>
                        <a:t>SEMANA 2 </a:t>
                      </a:r>
                    </a:p>
                  </a:txBody>
                  <a:tcPr>
                    <a:noFill/>
                  </a:tcPr>
                </a:tc>
                <a:tc>
                  <a:txBody>
                    <a:bodyPr/>
                    <a:lstStyle/>
                    <a:p>
                      <a:r>
                        <a:rPr lang="es-CO" sz="1400" b="0" dirty="0">
                          <a:solidFill>
                            <a:schemeClr val="bg1"/>
                          </a:solidFill>
                          <a:latin typeface="Century Gothic" panose="020B0502020202020204" pitchFamily="34" charset="0"/>
                        </a:rPr>
                        <a:t>Plan Estratégico TI. PETI</a:t>
                      </a:r>
                    </a:p>
                  </a:txBody>
                  <a:tcPr>
                    <a:noFill/>
                  </a:tcPr>
                </a:tc>
                <a:extLst>
                  <a:ext uri="{0D108BD9-81ED-4DB2-BD59-A6C34878D82A}">
                    <a16:rowId xmlns:a16="http://schemas.microsoft.com/office/drawing/2014/main" val="34079926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4 </a:t>
                      </a:r>
                    </a:p>
                  </a:txBody>
                  <a:tcPr>
                    <a:noFill/>
                  </a:tcPr>
                </a:tc>
                <a:tc>
                  <a:txBody>
                    <a:bodyPr/>
                    <a:lstStyle/>
                    <a:p>
                      <a:r>
                        <a:rPr lang="es-CO" sz="1400" dirty="0" err="1">
                          <a:solidFill>
                            <a:schemeClr val="bg1"/>
                          </a:solidFill>
                          <a:latin typeface="Century Gothic" panose="020B0502020202020204" pitchFamily="34" charset="0"/>
                        </a:rPr>
                        <a:t>Mdelo</a:t>
                      </a:r>
                      <a:r>
                        <a:rPr lang="es-CO" sz="1400" dirty="0">
                          <a:solidFill>
                            <a:schemeClr val="bg1"/>
                          </a:solidFill>
                          <a:latin typeface="Century Gothic" panose="020B0502020202020204" pitchFamily="34" charset="0"/>
                        </a:rPr>
                        <a:t> Operativo del Negocio T.I</a:t>
                      </a:r>
                    </a:p>
                  </a:txBody>
                  <a:tcPr>
                    <a:noFill/>
                  </a:tcPr>
                </a:tc>
                <a:extLst>
                  <a:ext uri="{0D108BD9-81ED-4DB2-BD59-A6C34878D82A}">
                    <a16:rowId xmlns:a16="http://schemas.microsoft.com/office/drawing/2014/main" val="255230263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b="1" dirty="0">
                        <a:solidFill>
                          <a:srgbClr val="002060"/>
                        </a:solidFill>
                        <a:latin typeface="Century Gothic" panose="020B0502020202020204" pitchFamily="34" charset="0"/>
                      </a:endParaRPr>
                    </a:p>
                  </a:txBody>
                  <a:tcPr>
                    <a:noFill/>
                  </a:tcPr>
                </a:tc>
                <a:tc>
                  <a:txBody>
                    <a:bodyPr/>
                    <a:lstStyle/>
                    <a:p>
                      <a:endParaRPr lang="es-CO" sz="1400" b="1" dirty="0">
                        <a:solidFill>
                          <a:srgbClr val="013889"/>
                        </a:solidFill>
                        <a:latin typeface="Century Gothic" panose="020B0502020202020204" pitchFamily="34" charset="0"/>
                      </a:endParaRPr>
                    </a:p>
                  </a:txBody>
                  <a:tcPr>
                    <a:noFill/>
                  </a:tcPr>
                </a:tc>
                <a:extLst>
                  <a:ext uri="{0D108BD9-81ED-4DB2-BD59-A6C34878D82A}">
                    <a16:rowId xmlns:a16="http://schemas.microsoft.com/office/drawing/2014/main" val="33261122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NA 6 </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13175809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6 </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373675085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rgbClr val="013F99"/>
                        </a:solidFill>
                        <a:latin typeface="Century Gothic" panose="020B0502020202020204" pitchFamily="34" charset="0"/>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sz="1400" dirty="0">
                        <a:solidFill>
                          <a:srgbClr val="013F99"/>
                        </a:solidFill>
                        <a:latin typeface="Century Gothic" panose="020B0502020202020204" pitchFamily="34" charset="0"/>
                      </a:endParaRPr>
                    </a:p>
                  </a:txBody>
                  <a:tcPr>
                    <a:noFill/>
                  </a:tcPr>
                </a:tc>
                <a:extLst>
                  <a:ext uri="{0D108BD9-81ED-4DB2-BD59-A6C34878D82A}">
                    <a16:rowId xmlns:a16="http://schemas.microsoft.com/office/drawing/2014/main" val="345735028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600" b="1" dirty="0">
                          <a:solidFill>
                            <a:srgbClr val="013F99"/>
                          </a:solidFill>
                          <a:latin typeface="Century Gothic" panose="020B0502020202020204" pitchFamily="34" charset="0"/>
                        </a:rPr>
                        <a:t>SEMANA 8</a:t>
                      </a:r>
                      <a:endParaRPr lang="es-CO" sz="1600" dirty="0">
                        <a:solidFill>
                          <a:srgbClr val="013F99"/>
                        </a:solidFill>
                        <a:latin typeface="Century Gothic" panose="020B0502020202020204" pitchFamily="34" charset="0"/>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400" b="1" dirty="0">
                          <a:solidFill>
                            <a:srgbClr val="013F99"/>
                          </a:solidFill>
                          <a:latin typeface="Century Gothic" panose="020B0502020202020204" pitchFamily="34" charset="0"/>
                        </a:rPr>
                        <a:t>GESTION DE T.I ENTRENAMIENTO</a:t>
                      </a:r>
                      <a:endParaRPr lang="es-CO" sz="1400" dirty="0">
                        <a:solidFill>
                          <a:srgbClr val="013F99"/>
                        </a:solidFill>
                        <a:latin typeface="Century Gothic" panose="020B0502020202020204" pitchFamily="34" charset="0"/>
                      </a:endParaRPr>
                    </a:p>
                  </a:txBody>
                  <a:tcPr>
                    <a:noFill/>
                  </a:tcPr>
                </a:tc>
                <a:extLst>
                  <a:ext uri="{0D108BD9-81ED-4DB2-BD59-A6C34878D82A}">
                    <a16:rowId xmlns:a16="http://schemas.microsoft.com/office/drawing/2014/main" val="107734092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10 </a:t>
                      </a:r>
                    </a:p>
                  </a:txBody>
                  <a:tcPr>
                    <a:noFill/>
                  </a:tcPr>
                </a:tc>
                <a:tc>
                  <a:txBody>
                    <a:bodyPr/>
                    <a:lstStyle/>
                    <a:p>
                      <a:r>
                        <a:rPr lang="es-CO" sz="1400">
                          <a:solidFill>
                            <a:schemeClr val="bg1"/>
                          </a:solidFill>
                          <a:latin typeface="Century Gothic" panose="020B0502020202020204" pitchFamily="34" charset="0"/>
                        </a:rPr>
                        <a:t>Normas ISO – Auditoria Sistemas</a:t>
                      </a: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22148468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11</a:t>
                      </a:r>
                    </a:p>
                  </a:txBody>
                  <a:tcPr>
                    <a:noFill/>
                  </a:tcPr>
                </a:tc>
                <a:tc>
                  <a:txBody>
                    <a:bodyPr/>
                    <a:lstStyle/>
                    <a:p>
                      <a:r>
                        <a:rPr lang="es-CO" sz="1400">
                          <a:solidFill>
                            <a:schemeClr val="bg1"/>
                          </a:solidFill>
                          <a:latin typeface="Century Gothic" panose="020B0502020202020204" pitchFamily="34" charset="0"/>
                        </a:rPr>
                        <a:t>Herramientas Auditoria Sistemas</a:t>
                      </a: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387070617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12</a:t>
                      </a:r>
                    </a:p>
                  </a:txBody>
                  <a:tcPr>
                    <a:noFill/>
                  </a:tcPr>
                </a:tc>
                <a:tc>
                  <a:txBody>
                    <a:bodyPr/>
                    <a:lstStyle/>
                    <a:p>
                      <a:r>
                        <a:rPr lang="es-CO" sz="1400" dirty="0">
                          <a:solidFill>
                            <a:schemeClr val="bg1"/>
                          </a:solidFill>
                          <a:latin typeface="Century Gothic" panose="020B0502020202020204" pitchFamily="34" charset="0"/>
                        </a:rPr>
                        <a:t>Auditoria Sistemas – Caso Practico</a:t>
                      </a:r>
                    </a:p>
                  </a:txBody>
                  <a:tcPr>
                    <a:noFill/>
                  </a:tcPr>
                </a:tc>
                <a:extLst>
                  <a:ext uri="{0D108BD9-81ED-4DB2-BD59-A6C34878D82A}">
                    <a16:rowId xmlns:a16="http://schemas.microsoft.com/office/drawing/2014/main" val="4250629272"/>
                  </a:ext>
                </a:extLst>
              </a:tr>
            </a:tbl>
          </a:graphicData>
        </a:graphic>
      </p:graphicFrame>
    </p:spTree>
    <p:extLst>
      <p:ext uri="{BB962C8B-B14F-4D97-AF65-F5344CB8AC3E}">
        <p14:creationId xmlns:p14="http://schemas.microsoft.com/office/powerpoint/2010/main" val="1726392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CuadroTexto 2">
            <a:extLst>
              <a:ext uri="{FF2B5EF4-FFF2-40B4-BE49-F238E27FC236}">
                <a16:creationId xmlns:a16="http://schemas.microsoft.com/office/drawing/2014/main" id="{CB989A5D-29AF-F2F6-28F9-977A226C0D2F}"/>
              </a:ext>
            </a:extLst>
          </p:cNvPr>
          <p:cNvSpPr txBox="1"/>
          <p:nvPr/>
        </p:nvSpPr>
        <p:spPr>
          <a:xfrm>
            <a:off x="3028950" y="136524"/>
            <a:ext cx="3917426"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b="1" kern="1200" dirty="0">
                <a:solidFill>
                  <a:srgbClr val="013F99"/>
                </a:solidFill>
                <a:latin typeface="Century Gothic" panose="020B0502020202020204" pitchFamily="34" charset="0"/>
                <a:ea typeface="+mj-ea"/>
                <a:cs typeface="Arial" panose="020B0604020202020204" pitchFamily="34" charset="0"/>
              </a:rPr>
              <a:t>Gestion de TI- </a:t>
            </a:r>
            <a:r>
              <a:rPr lang="en-US" sz="2000" b="1" kern="1200" dirty="0" err="1">
                <a:solidFill>
                  <a:srgbClr val="013F99"/>
                </a:solidFill>
                <a:latin typeface="Century Gothic" panose="020B0502020202020204" pitchFamily="34" charset="0"/>
                <a:ea typeface="+mj-ea"/>
                <a:cs typeface="Arial" panose="020B0604020202020204" pitchFamily="34" charset="0"/>
              </a:rPr>
              <a:t>Entrenamiento</a:t>
            </a:r>
            <a:endParaRPr lang="en-US" sz="2000" b="1" kern="1200" dirty="0">
              <a:solidFill>
                <a:srgbClr val="013F99"/>
              </a:solidFill>
              <a:latin typeface="Century Gothic" panose="020B0502020202020204" pitchFamily="34" charset="0"/>
              <a:ea typeface="+mj-ea"/>
              <a:cs typeface="Arial" panose="020B0604020202020204" pitchFamily="34" charset="0"/>
            </a:endParaRPr>
          </a:p>
        </p:txBody>
      </p:sp>
      <p:sp>
        <p:nvSpPr>
          <p:cNvPr id="5" name="CuadroTexto 4">
            <a:extLst>
              <a:ext uri="{FF2B5EF4-FFF2-40B4-BE49-F238E27FC236}">
                <a16:creationId xmlns:a16="http://schemas.microsoft.com/office/drawing/2014/main" id="{D1797EF3-2A78-C762-E812-F2CEAF947F9D}"/>
              </a:ext>
            </a:extLst>
          </p:cNvPr>
          <p:cNvSpPr txBox="1"/>
          <p:nvPr/>
        </p:nvSpPr>
        <p:spPr>
          <a:xfrm>
            <a:off x="-1537253" y="2115568"/>
            <a:ext cx="9965635" cy="1687641"/>
          </a:xfrm>
          <a:prstGeom prst="rect">
            <a:avLst/>
          </a:prstGeom>
          <a:noFill/>
        </p:spPr>
        <p:txBody>
          <a:bodyPr wrap="square">
            <a:spAutoFit/>
          </a:bodyPr>
          <a:lstStyle/>
          <a:p>
            <a:pPr marL="1680210" algn="just">
              <a:lnSpc>
                <a:spcPct val="100000"/>
              </a:lnSpc>
              <a:spcBef>
                <a:spcPts val="100"/>
              </a:spcBef>
              <a:tabLst>
                <a:tab pos="2088514" algn="l"/>
              </a:tabLst>
            </a:pPr>
            <a:r>
              <a:rPr lang="es-MX" sz="1400" b="0" i="0" dirty="0">
                <a:solidFill>
                  <a:srgbClr val="013F99"/>
                </a:solidFill>
                <a:effectLst/>
                <a:latin typeface="Century Gothic" panose="020B0502020202020204" pitchFamily="34" charset="0"/>
                <a:cs typeface="Arial" panose="020B0604020202020204" pitchFamily="34" charset="0"/>
              </a:rPr>
              <a:t>Indispensables para empresas y profesionales del sector y necesitan ser continuos. Eso vale tanto para empresas con </a:t>
            </a:r>
            <a:r>
              <a:rPr lang="es-MX" sz="1400" b="0" i="0" dirty="0" err="1">
                <a:solidFill>
                  <a:srgbClr val="013F99"/>
                </a:solidFill>
                <a:effectLst/>
                <a:latin typeface="Century Gothic" panose="020B0502020202020204" pitchFamily="34" charset="0"/>
                <a:cs typeface="Arial" panose="020B0604020202020204" pitchFamily="34" charset="0"/>
              </a:rPr>
              <a:t>core</a:t>
            </a:r>
            <a:r>
              <a:rPr lang="es-MX" sz="1400" b="0" i="0" dirty="0">
                <a:solidFill>
                  <a:srgbClr val="013F99"/>
                </a:solidFill>
                <a:effectLst/>
                <a:latin typeface="Century Gothic" panose="020B0502020202020204" pitchFamily="34" charset="0"/>
                <a:cs typeface="Arial" panose="020B0604020202020204" pitchFamily="34" charset="0"/>
              </a:rPr>
              <a:t> </a:t>
            </a:r>
            <a:r>
              <a:rPr lang="es-MX" sz="1400" b="0" i="0" dirty="0" err="1">
                <a:solidFill>
                  <a:srgbClr val="013F99"/>
                </a:solidFill>
                <a:effectLst/>
                <a:latin typeface="Century Gothic" panose="020B0502020202020204" pitchFamily="34" charset="0"/>
                <a:cs typeface="Arial" panose="020B0604020202020204" pitchFamily="34" charset="0"/>
              </a:rPr>
              <a:t>business</a:t>
            </a:r>
            <a:r>
              <a:rPr lang="es-MX" sz="1400" b="0" i="0" dirty="0">
                <a:solidFill>
                  <a:srgbClr val="013F99"/>
                </a:solidFill>
                <a:effectLst/>
                <a:latin typeface="Century Gothic" panose="020B0502020202020204" pitchFamily="34" charset="0"/>
                <a:cs typeface="Arial" panose="020B0604020202020204" pitchFamily="34" charset="0"/>
              </a:rPr>
              <a:t> distintos, como para aquellas que trabajan con servicios tercerizados como </a:t>
            </a:r>
            <a:r>
              <a:rPr lang="es-MX" sz="1400" b="0" i="0" dirty="0" err="1">
                <a:solidFill>
                  <a:srgbClr val="013F99"/>
                </a:solidFill>
                <a:effectLst/>
                <a:latin typeface="Century Gothic" panose="020B0502020202020204" pitchFamily="34" charset="0"/>
                <a:cs typeface="Arial" panose="020B0604020202020204" pitchFamily="34" charset="0"/>
              </a:rPr>
              <a:t>help</a:t>
            </a:r>
            <a:r>
              <a:rPr lang="es-MX" sz="1400" b="0" i="0" dirty="0">
                <a:solidFill>
                  <a:srgbClr val="013F99"/>
                </a:solidFill>
                <a:effectLst/>
                <a:latin typeface="Century Gothic" panose="020B0502020202020204" pitchFamily="34" charset="0"/>
                <a:cs typeface="Arial" panose="020B0604020202020204" pitchFamily="34" charset="0"/>
              </a:rPr>
              <a:t> </a:t>
            </a:r>
            <a:r>
              <a:rPr lang="es-MX" sz="1400" b="0" i="0" dirty="0" err="1">
                <a:solidFill>
                  <a:srgbClr val="013F99"/>
                </a:solidFill>
                <a:effectLst/>
                <a:latin typeface="Century Gothic" panose="020B0502020202020204" pitchFamily="34" charset="0"/>
                <a:cs typeface="Arial" panose="020B0604020202020204" pitchFamily="34" charset="0"/>
              </a:rPr>
              <a:t>desk</a:t>
            </a:r>
            <a:r>
              <a:rPr lang="es-MX" sz="1400" b="0" i="0" dirty="0">
                <a:solidFill>
                  <a:srgbClr val="013F99"/>
                </a:solidFill>
                <a:effectLst/>
                <a:latin typeface="Century Gothic" panose="020B0502020202020204" pitchFamily="34" charset="0"/>
                <a:cs typeface="Arial" panose="020B0604020202020204" pitchFamily="34" charset="0"/>
              </a:rPr>
              <a:t>, seguridad de datos y gestión de inventario.</a:t>
            </a:r>
          </a:p>
          <a:p>
            <a:pPr marL="1680210" algn="just">
              <a:lnSpc>
                <a:spcPct val="100000"/>
              </a:lnSpc>
              <a:spcBef>
                <a:spcPts val="100"/>
              </a:spcBef>
              <a:tabLst>
                <a:tab pos="2088514" algn="l"/>
              </a:tabLst>
            </a:pPr>
            <a:endParaRPr lang="es-MX" sz="1400" b="0" i="0" dirty="0">
              <a:solidFill>
                <a:srgbClr val="013F99"/>
              </a:solidFill>
              <a:effectLst/>
              <a:latin typeface="Century Gothic" panose="020B0502020202020204" pitchFamily="34" charset="0"/>
              <a:cs typeface="Arial" panose="020B0604020202020204" pitchFamily="34" charset="0"/>
            </a:endParaRPr>
          </a:p>
          <a:p>
            <a:pPr marL="1680210" algn="just">
              <a:lnSpc>
                <a:spcPct val="100000"/>
              </a:lnSpc>
              <a:spcBef>
                <a:spcPts val="100"/>
              </a:spcBef>
              <a:tabLst>
                <a:tab pos="2088514" algn="l"/>
              </a:tabLst>
            </a:pPr>
            <a:r>
              <a:rPr lang="es-MX" sz="1400" b="0" i="0" dirty="0">
                <a:solidFill>
                  <a:srgbClr val="013F99"/>
                </a:solidFill>
                <a:effectLst/>
                <a:latin typeface="Century Gothic" panose="020B0502020202020204" pitchFamily="34" charset="0"/>
                <a:cs typeface="Arial" panose="020B0604020202020204" pitchFamily="34" charset="0"/>
              </a:rPr>
              <a:t>Demandan grandes inversiones, y por veces, es necesario hacer un acuerdo de garantía con el profesional que recibirá el entrenamiento para que el permanezca contribuyendo para la empresa hasta que el valor aplicado sea compensado</a:t>
            </a:r>
            <a:r>
              <a:rPr lang="es-MX" b="0" i="0" dirty="0">
                <a:solidFill>
                  <a:srgbClr val="013F99"/>
                </a:solidFill>
                <a:effectLst/>
                <a:latin typeface="Century Gothic" panose="020B0502020202020204" pitchFamily="34" charset="0"/>
              </a:rPr>
              <a:t>.</a:t>
            </a:r>
            <a:endParaRPr lang="es-MX" sz="1800" dirty="0">
              <a:solidFill>
                <a:srgbClr val="013F99"/>
              </a:solidFill>
              <a:latin typeface="Century Gothic" panose="020B0502020202020204" pitchFamily="34" charset="0"/>
              <a:cs typeface="Garamond"/>
            </a:endParaRPr>
          </a:p>
        </p:txBody>
      </p:sp>
    </p:spTree>
    <p:extLst>
      <p:ext uri="{BB962C8B-B14F-4D97-AF65-F5344CB8AC3E}">
        <p14:creationId xmlns:p14="http://schemas.microsoft.com/office/powerpoint/2010/main" val="93448840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Elipse 2">
            <a:extLst>
              <a:ext uri="{FF2B5EF4-FFF2-40B4-BE49-F238E27FC236}">
                <a16:creationId xmlns:a16="http://schemas.microsoft.com/office/drawing/2014/main" id="{05C58F17-DC92-A507-1A85-25555108404E}"/>
              </a:ext>
            </a:extLst>
          </p:cNvPr>
          <p:cNvSpPr/>
          <p:nvPr/>
        </p:nvSpPr>
        <p:spPr>
          <a:xfrm>
            <a:off x="377770" y="1851267"/>
            <a:ext cx="3313967" cy="3130062"/>
          </a:xfrm>
          <a:prstGeom prst="ellips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3F99"/>
              </a:solidFill>
              <a:latin typeface="Century Gothic" panose="020B0502020202020204" pitchFamily="34" charset="0"/>
            </a:endParaRPr>
          </a:p>
        </p:txBody>
      </p:sp>
      <p:sp>
        <p:nvSpPr>
          <p:cNvPr id="4" name="CuadroTexto 3">
            <a:extLst>
              <a:ext uri="{FF2B5EF4-FFF2-40B4-BE49-F238E27FC236}">
                <a16:creationId xmlns:a16="http://schemas.microsoft.com/office/drawing/2014/main" id="{FE95BE8A-7416-1C07-7F7A-359A4E0EA618}"/>
              </a:ext>
            </a:extLst>
          </p:cNvPr>
          <p:cNvSpPr txBox="1"/>
          <p:nvPr/>
        </p:nvSpPr>
        <p:spPr>
          <a:xfrm>
            <a:off x="1509692" y="200302"/>
            <a:ext cx="5805507"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b="1" kern="1200" dirty="0">
                <a:solidFill>
                  <a:srgbClr val="013F99"/>
                </a:solidFill>
                <a:latin typeface="Century Gothic" panose="020B0502020202020204" pitchFamily="34" charset="0"/>
                <a:ea typeface="+mj-ea"/>
                <a:cs typeface="Arial" panose="020B0604020202020204" pitchFamily="34" charset="0"/>
              </a:rPr>
              <a:t>Gestion de TI- </a:t>
            </a:r>
            <a:r>
              <a:rPr lang="en-US" sz="2000" b="1" kern="1200" dirty="0" err="1">
                <a:solidFill>
                  <a:srgbClr val="013F99"/>
                </a:solidFill>
                <a:latin typeface="Century Gothic" panose="020B0502020202020204" pitchFamily="34" charset="0"/>
                <a:ea typeface="+mj-ea"/>
                <a:cs typeface="Arial" panose="020B0604020202020204" pitchFamily="34" charset="0"/>
              </a:rPr>
              <a:t>Entrenamiento</a:t>
            </a:r>
            <a:endParaRPr lang="en-US" sz="2000" b="1" kern="1200" dirty="0">
              <a:solidFill>
                <a:srgbClr val="013F99"/>
              </a:solidFill>
              <a:latin typeface="Century Gothic" panose="020B0502020202020204" pitchFamily="34" charset="0"/>
              <a:ea typeface="+mj-ea"/>
              <a:cs typeface="Arial" panose="020B0604020202020204" pitchFamily="34" charset="0"/>
            </a:endParaRPr>
          </a:p>
        </p:txBody>
      </p:sp>
      <p:sp>
        <p:nvSpPr>
          <p:cNvPr id="5" name="CuadroTexto 4">
            <a:extLst>
              <a:ext uri="{FF2B5EF4-FFF2-40B4-BE49-F238E27FC236}">
                <a16:creationId xmlns:a16="http://schemas.microsoft.com/office/drawing/2014/main" id="{295AA9C8-8533-7A76-6880-9FB3EE50E2FB}"/>
              </a:ext>
            </a:extLst>
          </p:cNvPr>
          <p:cNvSpPr txBox="1"/>
          <p:nvPr/>
        </p:nvSpPr>
        <p:spPr>
          <a:xfrm>
            <a:off x="780872" y="1325442"/>
            <a:ext cx="7766778" cy="4893647"/>
          </a:xfrm>
          <a:prstGeom prst="rect">
            <a:avLst/>
          </a:prstGeom>
          <a:noFill/>
        </p:spPr>
        <p:txBody>
          <a:bodyPr wrap="square">
            <a:spAutoFit/>
          </a:bodyPr>
          <a:lstStyle/>
          <a:p>
            <a:pPr algn="just"/>
            <a:r>
              <a:rPr lang="es-CO" sz="1400" b="0" i="0" dirty="0">
                <a:solidFill>
                  <a:srgbClr val="013F99"/>
                </a:solidFill>
                <a:effectLst/>
                <a:latin typeface="Century Gothic" panose="020B0502020202020204" pitchFamily="34" charset="0"/>
                <a:cs typeface="Arial" panose="020B0604020202020204" pitchFamily="34" charset="0"/>
              </a:rPr>
              <a:t>Principales tipos de entrenamiento</a:t>
            </a:r>
          </a:p>
          <a:p>
            <a:pPr algn="just"/>
            <a:endParaRPr lang="es-CO" sz="1400" b="0" i="0" dirty="0">
              <a:solidFill>
                <a:srgbClr val="013F99"/>
              </a:solidFill>
              <a:effectLst/>
              <a:latin typeface="Century Gothic" panose="020B0502020202020204" pitchFamily="34" charset="0"/>
              <a:cs typeface="Arial" panose="020B0604020202020204" pitchFamily="34" charset="0"/>
            </a:endParaRPr>
          </a:p>
          <a:p>
            <a:pPr algn="just">
              <a:buFont typeface="+mj-lt"/>
              <a:buAutoNum type="arabicPeriod"/>
            </a:pPr>
            <a:r>
              <a:rPr lang="es-CO" sz="1400" b="0" i="0" dirty="0" err="1">
                <a:solidFill>
                  <a:srgbClr val="013F99"/>
                </a:solidFill>
                <a:effectLst/>
                <a:latin typeface="Century Gothic" panose="020B0502020202020204" pitchFamily="34" charset="0"/>
                <a:cs typeface="Arial" panose="020B0604020202020204" pitchFamily="34" charset="0"/>
              </a:rPr>
              <a:t>Information</a:t>
            </a:r>
            <a:r>
              <a:rPr lang="es-CO" sz="1400" b="0" i="0" dirty="0">
                <a:solidFill>
                  <a:srgbClr val="013F99"/>
                </a:solidFill>
                <a:effectLst/>
                <a:latin typeface="Century Gothic" panose="020B0502020202020204" pitchFamily="34" charset="0"/>
                <a:cs typeface="Arial" panose="020B0604020202020204" pitchFamily="34" charset="0"/>
              </a:rPr>
              <a:t> </a:t>
            </a:r>
            <a:r>
              <a:rPr lang="es-CO" sz="1400" b="0" i="0" dirty="0" err="1">
                <a:solidFill>
                  <a:srgbClr val="013F99"/>
                </a:solidFill>
                <a:effectLst/>
                <a:latin typeface="Century Gothic" panose="020B0502020202020204" pitchFamily="34" charset="0"/>
                <a:cs typeface="Arial" panose="020B0604020202020204" pitchFamily="34" charset="0"/>
              </a:rPr>
              <a:t>Technology</a:t>
            </a:r>
            <a:r>
              <a:rPr lang="es-CO" sz="1400" b="0" i="0" dirty="0">
                <a:solidFill>
                  <a:srgbClr val="013F99"/>
                </a:solidFill>
                <a:effectLst/>
                <a:latin typeface="Century Gothic" panose="020B0502020202020204" pitchFamily="34" charset="0"/>
                <a:cs typeface="Arial" panose="020B0604020202020204" pitchFamily="34" charset="0"/>
              </a:rPr>
              <a:t> </a:t>
            </a:r>
            <a:r>
              <a:rPr lang="es-CO" sz="1400" b="0" i="0" dirty="0" err="1">
                <a:solidFill>
                  <a:srgbClr val="013F99"/>
                </a:solidFill>
                <a:effectLst/>
                <a:latin typeface="Century Gothic" panose="020B0502020202020204" pitchFamily="34" charset="0"/>
                <a:cs typeface="Arial" panose="020B0604020202020204" pitchFamily="34" charset="0"/>
              </a:rPr>
              <a:t>Infraestructure</a:t>
            </a:r>
            <a:r>
              <a:rPr lang="es-CO" sz="1400" b="0" i="0" dirty="0">
                <a:solidFill>
                  <a:srgbClr val="013F99"/>
                </a:solidFill>
                <a:effectLst/>
                <a:latin typeface="Century Gothic" panose="020B0502020202020204" pitchFamily="34" charset="0"/>
                <a:cs typeface="Arial" panose="020B0604020202020204" pitchFamily="34" charset="0"/>
              </a:rPr>
              <a:t> Library (ITIL)</a:t>
            </a:r>
          </a:p>
          <a:p>
            <a:pPr algn="just">
              <a:buFont typeface="+mj-lt"/>
              <a:buAutoNum type="arabicPeriod"/>
            </a:pPr>
            <a:endParaRPr lang="es-CO" sz="1400" b="0" i="0" dirty="0">
              <a:solidFill>
                <a:srgbClr val="013F99"/>
              </a:solidFill>
              <a:effectLst/>
              <a:latin typeface="Century Gothic" panose="020B0502020202020204" pitchFamily="34" charset="0"/>
              <a:cs typeface="Arial" panose="020B0604020202020204" pitchFamily="34" charset="0"/>
            </a:endParaRPr>
          </a:p>
          <a:p>
            <a:pPr algn="just"/>
            <a:r>
              <a:rPr lang="es-MX" sz="1400" b="0" i="0" dirty="0">
                <a:solidFill>
                  <a:srgbClr val="013F99"/>
                </a:solidFill>
                <a:effectLst/>
                <a:latin typeface="Century Gothic" panose="020B0502020202020204" pitchFamily="34" charset="0"/>
                <a:cs typeface="Arial" panose="020B0604020202020204" pitchFamily="34" charset="0"/>
              </a:rPr>
              <a:t>El ITIL es un entrenamiento complexo que ofrece un conjunto de prácticas y procesos para la gestión de la infraestructura y de servicios de TI con enfoque operacional y estratégico. La biblioteca del curso foca en la promoción de la atención de sus necesidades con calidad y clareza de los servicios prestados.</a:t>
            </a:r>
          </a:p>
          <a:p>
            <a:pPr algn="just"/>
            <a:endParaRPr lang="es-MX" sz="1400" b="0" i="0" dirty="0">
              <a:solidFill>
                <a:srgbClr val="013F99"/>
              </a:solidFill>
              <a:effectLst/>
              <a:latin typeface="Century Gothic" panose="020B0502020202020204" pitchFamily="34" charset="0"/>
              <a:cs typeface="Arial" panose="020B0604020202020204" pitchFamily="34" charset="0"/>
            </a:endParaRPr>
          </a:p>
          <a:p>
            <a:pPr algn="just"/>
            <a:r>
              <a:rPr lang="es-MX" sz="1400" b="0" i="0" dirty="0">
                <a:solidFill>
                  <a:srgbClr val="013F99"/>
                </a:solidFill>
                <a:effectLst/>
                <a:latin typeface="Century Gothic" panose="020B0502020202020204" pitchFamily="34" charset="0"/>
                <a:cs typeface="Arial" panose="020B0604020202020204" pitchFamily="34" charset="0"/>
              </a:rPr>
              <a:t>Su volumen de contenido es tan extenso que su aprendizaje es de largo plazo, más una vez concluido y dominado, puede traer más eficiencia operacional, reduciendo los costos del negocio, y también mejorando experiencia para los usuarios finales.</a:t>
            </a:r>
          </a:p>
          <a:p>
            <a:pPr algn="just"/>
            <a:r>
              <a:rPr lang="es-MX" sz="1400" b="0" i="0" dirty="0">
                <a:solidFill>
                  <a:srgbClr val="013F99"/>
                </a:solidFill>
                <a:effectLst/>
                <a:latin typeface="Century Gothic" panose="020B0502020202020204" pitchFamily="34" charset="0"/>
                <a:cs typeface="Arial" panose="020B0604020202020204" pitchFamily="34" charset="0"/>
              </a:rPr>
              <a:t>Su contenido es separado en 5 principales volúmenes, siendo respectivamente:</a:t>
            </a:r>
          </a:p>
          <a:p>
            <a:pPr algn="just"/>
            <a:endParaRPr lang="es-MX" sz="1400" b="0" i="0" dirty="0">
              <a:solidFill>
                <a:srgbClr val="013F99"/>
              </a:solidFill>
              <a:effectLst/>
              <a:latin typeface="Century Gothic" panose="020B0502020202020204" pitchFamily="34" charset="0"/>
              <a:cs typeface="Arial" panose="020B0604020202020204" pitchFamily="34" charset="0"/>
            </a:endParaRPr>
          </a:p>
          <a:p>
            <a:pPr algn="just">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Estrategia de servicio, estudiando las necesidades y objetivos del negocio;</a:t>
            </a:r>
          </a:p>
          <a:p>
            <a:pPr algn="just">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Diseño de servicios, considerando el mapa de necesidades;</a:t>
            </a:r>
          </a:p>
          <a:p>
            <a:pPr algn="just">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Transición, teniendo como base todas las necesidades de entrenamientos, implementaciones;</a:t>
            </a:r>
          </a:p>
          <a:p>
            <a:pPr algn="just">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Operacionalización de los servicios; y</a:t>
            </a:r>
          </a:p>
          <a:p>
            <a:pPr algn="just">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Acompañamiento y mejora continua de los servicios.</a:t>
            </a:r>
          </a:p>
          <a:p>
            <a:pPr algn="l">
              <a:buFont typeface="+mj-lt"/>
              <a:buAutoNum type="arabicPeriod"/>
            </a:pPr>
            <a:endParaRPr lang="es-CO" b="0" i="0" dirty="0">
              <a:solidFill>
                <a:srgbClr val="013F99"/>
              </a:solidFill>
              <a:effectLst/>
              <a:latin typeface="Century Gothic" panose="020B0502020202020204" pitchFamily="34" charset="0"/>
            </a:endParaRPr>
          </a:p>
        </p:txBody>
      </p:sp>
    </p:spTree>
    <p:extLst>
      <p:ext uri="{BB962C8B-B14F-4D97-AF65-F5344CB8AC3E}">
        <p14:creationId xmlns:p14="http://schemas.microsoft.com/office/powerpoint/2010/main" val="255358983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Elipse 2">
            <a:extLst>
              <a:ext uri="{FF2B5EF4-FFF2-40B4-BE49-F238E27FC236}">
                <a16:creationId xmlns:a16="http://schemas.microsoft.com/office/drawing/2014/main" id="{01C0B2BD-4668-72CD-DE57-E7B3C87588E2}"/>
              </a:ext>
            </a:extLst>
          </p:cNvPr>
          <p:cNvSpPr/>
          <p:nvPr/>
        </p:nvSpPr>
        <p:spPr>
          <a:xfrm>
            <a:off x="371601" y="1269890"/>
            <a:ext cx="3313967" cy="3130062"/>
          </a:xfrm>
          <a:prstGeom prst="ellips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3F99"/>
              </a:solidFill>
              <a:latin typeface="Century Gothic" panose="020B0502020202020204" pitchFamily="34" charset="0"/>
            </a:endParaRPr>
          </a:p>
        </p:txBody>
      </p:sp>
      <p:sp>
        <p:nvSpPr>
          <p:cNvPr id="4" name="CuadroTexto 3">
            <a:extLst>
              <a:ext uri="{FF2B5EF4-FFF2-40B4-BE49-F238E27FC236}">
                <a16:creationId xmlns:a16="http://schemas.microsoft.com/office/drawing/2014/main" id="{AECA788B-75EF-DF87-FD2E-F1EACF181EA7}"/>
              </a:ext>
            </a:extLst>
          </p:cNvPr>
          <p:cNvSpPr txBox="1"/>
          <p:nvPr/>
        </p:nvSpPr>
        <p:spPr>
          <a:xfrm>
            <a:off x="508514" y="936737"/>
            <a:ext cx="7460737" cy="4832092"/>
          </a:xfrm>
          <a:prstGeom prst="rect">
            <a:avLst/>
          </a:prstGeom>
          <a:noFill/>
        </p:spPr>
        <p:txBody>
          <a:bodyPr wrap="square">
            <a:spAutoFit/>
          </a:bodyPr>
          <a:lstStyle/>
          <a:p>
            <a:pPr algn="l"/>
            <a:r>
              <a:rPr lang="es-MX" sz="1400" b="0" i="0" dirty="0">
                <a:solidFill>
                  <a:srgbClr val="013F99"/>
                </a:solidFill>
                <a:effectLst/>
                <a:latin typeface="Century Gothic" panose="020B0502020202020204" pitchFamily="34" charset="0"/>
                <a:cs typeface="Arial" panose="020B0604020202020204" pitchFamily="34" charset="0"/>
              </a:rPr>
              <a:t>2. Lean IT</a:t>
            </a:r>
          </a:p>
          <a:p>
            <a:pPr algn="l"/>
            <a:endParaRPr lang="es-MX" sz="1400" dirty="0">
              <a:solidFill>
                <a:srgbClr val="013F99"/>
              </a:solidFill>
              <a:latin typeface="Century Gothic" panose="020B0502020202020204" pitchFamily="34" charset="0"/>
              <a:cs typeface="Arial" panose="020B0604020202020204" pitchFamily="34" charset="0"/>
            </a:endParaRPr>
          </a:p>
          <a:p>
            <a:pPr algn="l"/>
            <a:r>
              <a:rPr lang="es-MX" sz="1400" b="0" i="0" dirty="0">
                <a:solidFill>
                  <a:srgbClr val="013F99"/>
                </a:solidFill>
                <a:effectLst/>
                <a:latin typeface="Century Gothic" panose="020B0502020202020204" pitchFamily="34" charset="0"/>
                <a:cs typeface="Arial" panose="020B0604020202020204" pitchFamily="34" charset="0"/>
              </a:rPr>
              <a:t>Filosofía Toyota que fue desarrollada para que el departamento de TI de la organización actuase con enfoque en la entrega de valor a sus clientes internos y, consecuentemente, externos.</a:t>
            </a:r>
          </a:p>
          <a:p>
            <a:pPr algn="l"/>
            <a:r>
              <a:rPr lang="es-MX" sz="1400" b="0" i="0" dirty="0">
                <a:solidFill>
                  <a:srgbClr val="013F99"/>
                </a:solidFill>
                <a:effectLst/>
                <a:latin typeface="Century Gothic" panose="020B0502020202020204" pitchFamily="34" charset="0"/>
                <a:cs typeface="Arial" panose="020B0604020202020204" pitchFamily="34" charset="0"/>
              </a:rPr>
              <a:t>Sus principios visan la optimización de procesos y eliminación de etapas que no contribuyen para el éxito de servicio, volviendo su ejecución más objetiva y eficiente.</a:t>
            </a:r>
          </a:p>
          <a:p>
            <a:pPr algn="l"/>
            <a:r>
              <a:rPr lang="es-MX" sz="1400" b="0" i="0" dirty="0">
                <a:solidFill>
                  <a:srgbClr val="013F99"/>
                </a:solidFill>
                <a:effectLst/>
                <a:latin typeface="Century Gothic" panose="020B0502020202020204" pitchFamily="34" charset="0"/>
                <a:cs typeface="Arial" panose="020B0604020202020204" pitchFamily="34" charset="0"/>
              </a:rPr>
              <a:t>Entre sus objetivos, está la importante de aproximar las personas de TI con usuarios y los gestores de negocio. Eso proporciona mejor entendimiento del papel estratégico de ese sector para la evolución de la empresa y, entonces promueve el cambio de procesos ejecutados por usuarios y clientes que no favorecen la experiencia y resultado. Ese es un importante cambio de perspectiva de los profesionales de TI para que vean los procesos sobre la óptica de los usuarios.</a:t>
            </a:r>
          </a:p>
          <a:p>
            <a:pPr algn="l"/>
            <a:endParaRPr lang="es-MX" sz="1400" b="0" i="0" dirty="0">
              <a:solidFill>
                <a:srgbClr val="013F99"/>
              </a:solidFill>
              <a:effectLst/>
              <a:latin typeface="Century Gothic" panose="020B0502020202020204" pitchFamily="34" charset="0"/>
              <a:cs typeface="Arial" panose="020B0604020202020204" pitchFamily="34" charset="0"/>
            </a:endParaRPr>
          </a:p>
          <a:p>
            <a:pPr algn="l">
              <a:buFont typeface="+mj-lt"/>
              <a:buAutoNum type="arabicPeriod" startAt="3"/>
            </a:pPr>
            <a:r>
              <a:rPr lang="es-MX" sz="1400" b="0" i="0" dirty="0">
                <a:solidFill>
                  <a:srgbClr val="013F99"/>
                </a:solidFill>
                <a:effectLst/>
                <a:latin typeface="Century Gothic" panose="020B0502020202020204" pitchFamily="34" charset="0"/>
                <a:cs typeface="Arial" panose="020B0604020202020204" pitchFamily="34" charset="0"/>
              </a:rPr>
              <a:t>Control </a:t>
            </a:r>
            <a:r>
              <a:rPr lang="es-MX" sz="1400" b="0" i="0" dirty="0" err="1">
                <a:solidFill>
                  <a:srgbClr val="013F99"/>
                </a:solidFill>
                <a:effectLst/>
                <a:latin typeface="Century Gothic" panose="020B0502020202020204" pitchFamily="34" charset="0"/>
                <a:cs typeface="Arial" panose="020B0604020202020204" pitchFamily="34" charset="0"/>
              </a:rPr>
              <a:t>Objectives</a:t>
            </a:r>
            <a:r>
              <a:rPr lang="es-MX" sz="1400" b="0" i="0" dirty="0">
                <a:solidFill>
                  <a:srgbClr val="013F99"/>
                </a:solidFill>
                <a:effectLst/>
                <a:latin typeface="Century Gothic" panose="020B0502020202020204" pitchFamily="34" charset="0"/>
                <a:cs typeface="Arial" panose="020B0604020202020204" pitchFamily="34" charset="0"/>
              </a:rPr>
              <a:t> </a:t>
            </a:r>
            <a:r>
              <a:rPr lang="es-MX" sz="1400" b="0" i="0" dirty="0" err="1">
                <a:solidFill>
                  <a:srgbClr val="013F99"/>
                </a:solidFill>
                <a:effectLst/>
                <a:latin typeface="Century Gothic" panose="020B0502020202020204" pitchFamily="34" charset="0"/>
                <a:cs typeface="Arial" panose="020B0604020202020204" pitchFamily="34" charset="0"/>
              </a:rPr>
              <a:t>for</a:t>
            </a:r>
            <a:r>
              <a:rPr lang="es-MX" sz="1400" b="0" i="0" dirty="0">
                <a:solidFill>
                  <a:srgbClr val="013F99"/>
                </a:solidFill>
                <a:effectLst/>
                <a:latin typeface="Century Gothic" panose="020B0502020202020204" pitchFamily="34" charset="0"/>
                <a:cs typeface="Arial" panose="020B0604020202020204" pitchFamily="34" charset="0"/>
              </a:rPr>
              <a:t> </a:t>
            </a:r>
            <a:r>
              <a:rPr lang="es-MX" sz="1400" b="0" i="0" dirty="0" err="1">
                <a:solidFill>
                  <a:srgbClr val="013F99"/>
                </a:solidFill>
                <a:effectLst/>
                <a:latin typeface="Century Gothic" panose="020B0502020202020204" pitchFamily="34" charset="0"/>
                <a:cs typeface="Arial" panose="020B0604020202020204" pitchFamily="34" charset="0"/>
              </a:rPr>
              <a:t>Information</a:t>
            </a:r>
            <a:r>
              <a:rPr lang="es-MX" sz="1400" b="0" i="0" dirty="0">
                <a:solidFill>
                  <a:srgbClr val="013F99"/>
                </a:solidFill>
                <a:effectLst/>
                <a:latin typeface="Century Gothic" panose="020B0502020202020204" pitchFamily="34" charset="0"/>
                <a:cs typeface="Arial" panose="020B0604020202020204" pitchFamily="34" charset="0"/>
              </a:rPr>
              <a:t> and </a:t>
            </a:r>
            <a:r>
              <a:rPr lang="es-MX" sz="1400" b="0" i="0" dirty="0" err="1">
                <a:solidFill>
                  <a:srgbClr val="013F99"/>
                </a:solidFill>
                <a:effectLst/>
                <a:latin typeface="Century Gothic" panose="020B0502020202020204" pitchFamily="34" charset="0"/>
                <a:cs typeface="Arial" panose="020B0604020202020204" pitchFamily="34" charset="0"/>
              </a:rPr>
              <a:t>Related</a:t>
            </a:r>
            <a:r>
              <a:rPr lang="es-MX" sz="1400" b="0" i="0" dirty="0">
                <a:solidFill>
                  <a:srgbClr val="013F99"/>
                </a:solidFill>
                <a:effectLst/>
                <a:latin typeface="Century Gothic" panose="020B0502020202020204" pitchFamily="34" charset="0"/>
                <a:cs typeface="Arial" panose="020B0604020202020204" pitchFamily="34" charset="0"/>
              </a:rPr>
              <a:t> Technologies (COBIT)</a:t>
            </a:r>
          </a:p>
          <a:p>
            <a:pPr algn="l"/>
            <a:r>
              <a:rPr lang="es-MX" sz="1400" b="0" i="0" dirty="0">
                <a:solidFill>
                  <a:srgbClr val="013F99"/>
                </a:solidFill>
                <a:effectLst/>
                <a:latin typeface="Century Gothic" panose="020B0502020202020204" pitchFamily="34" charset="0"/>
                <a:cs typeface="Arial" panose="020B0604020202020204" pitchFamily="34" charset="0"/>
              </a:rPr>
              <a:t>El COBIT 5 tiene un enfoque en las contribuciones estratégicas del sector de Tecnología de la Información por medio de la gobernanza de TI. En cuanto directores y gestores del negocio establecen planificaciones y objetivos, ella es la responsable por determinar cuáles caminos de la transformación digital recorrer para que ellos sean realizados.</a:t>
            </a:r>
          </a:p>
          <a:p>
            <a:pPr algn="l"/>
            <a:r>
              <a:rPr lang="es-MX" sz="1400" b="0" i="0" dirty="0">
                <a:solidFill>
                  <a:srgbClr val="013F99"/>
                </a:solidFill>
                <a:effectLst/>
                <a:latin typeface="Century Gothic" panose="020B0502020202020204" pitchFamily="34" charset="0"/>
                <a:cs typeface="Arial" panose="020B0604020202020204" pitchFamily="34" charset="0"/>
              </a:rPr>
              <a:t>respectivamente:</a:t>
            </a:r>
          </a:p>
        </p:txBody>
      </p:sp>
    </p:spTree>
    <p:extLst>
      <p:ext uri="{BB962C8B-B14F-4D97-AF65-F5344CB8AC3E}">
        <p14:creationId xmlns:p14="http://schemas.microsoft.com/office/powerpoint/2010/main" val="328063679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11" name="Elipse 10">
            <a:extLst>
              <a:ext uri="{FF2B5EF4-FFF2-40B4-BE49-F238E27FC236}">
                <a16:creationId xmlns:a16="http://schemas.microsoft.com/office/drawing/2014/main" id="{5E8F6254-BF44-8A08-CFC2-7568483702B1}"/>
              </a:ext>
            </a:extLst>
          </p:cNvPr>
          <p:cNvSpPr/>
          <p:nvPr/>
        </p:nvSpPr>
        <p:spPr>
          <a:xfrm>
            <a:off x="7255890"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1">
            <a:extLst>
              <a:ext uri="{FF2B5EF4-FFF2-40B4-BE49-F238E27FC236}">
                <a16:creationId xmlns:a16="http://schemas.microsoft.com/office/drawing/2014/main" id="{D5A69561-0A77-9CA8-659C-5ED49BC780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16720" y="4492171"/>
            <a:ext cx="1352276" cy="2365829"/>
          </a:xfrm>
          <a:prstGeom prst="rect">
            <a:avLst/>
          </a:prstGeom>
        </p:spPr>
      </p:pic>
      <p:sp>
        <p:nvSpPr>
          <p:cNvPr id="2" name="object 4">
            <a:extLst>
              <a:ext uri="{FF2B5EF4-FFF2-40B4-BE49-F238E27FC236}">
                <a16:creationId xmlns:a16="http://schemas.microsoft.com/office/drawing/2014/main" id="{0E44F4D0-A5C6-C7D0-3E88-C01DA3B3E33E}"/>
              </a:ext>
            </a:extLst>
          </p:cNvPr>
          <p:cNvSpPr txBox="1"/>
          <p:nvPr/>
        </p:nvSpPr>
        <p:spPr>
          <a:xfrm>
            <a:off x="371601" y="6038189"/>
            <a:ext cx="2839085" cy="461665"/>
          </a:xfrm>
          <a:prstGeom prst="rect">
            <a:avLst/>
          </a:prstGeom>
        </p:spPr>
        <p:txBody>
          <a:bodyPr vert="horz" wrap="square" lIns="0" tIns="0" rIns="0" bIns="0" rtlCol="0">
            <a:spAutoFit/>
          </a:bodyPr>
          <a:lstStyle/>
          <a:p>
            <a:pPr algn="ctr">
              <a:lnSpc>
                <a:spcPts val="1240"/>
              </a:lnSpc>
            </a:pPr>
            <a:r>
              <a:rPr sz="1050" spc="-5" dirty="0" err="1">
                <a:solidFill>
                  <a:srgbClr val="013F99"/>
                </a:solidFill>
                <a:latin typeface="Century Gothic" panose="020B0502020202020204" pitchFamily="34" charset="0"/>
                <a:cs typeface="Calibri"/>
              </a:rPr>
              <a:t>Bibliografia</a:t>
            </a:r>
            <a:r>
              <a:rPr sz="1050" spc="-5" dirty="0">
                <a:solidFill>
                  <a:srgbClr val="013F99"/>
                </a:solidFill>
                <a:latin typeface="Century Gothic" panose="020B0502020202020204" pitchFamily="34" charset="0"/>
                <a:cs typeface="Calibri"/>
              </a:rPr>
              <a:t>:</a:t>
            </a:r>
            <a:r>
              <a:rPr lang="es-MX" sz="800" dirty="0"/>
              <a:t> </a:t>
            </a:r>
            <a:r>
              <a:rPr lang="es-MX" sz="1000" dirty="0">
                <a:solidFill>
                  <a:srgbClr val="013F99"/>
                </a:solidFill>
                <a:latin typeface="Century Gothic" panose="020B0502020202020204" pitchFamily="34" charset="0"/>
              </a:rPr>
              <a:t>GESTIÓN DE TI PARA GARANTIZAR LA  CONTINUIDAD DEL NEGOCIO ORIENTADO A LA PRESTACIÓN DE  SERVICIOS </a:t>
            </a:r>
            <a:endParaRPr sz="1050" dirty="0">
              <a:solidFill>
                <a:srgbClr val="013F99"/>
              </a:solidFill>
              <a:latin typeface="Century Gothic" panose="020B0502020202020204" pitchFamily="34" charset="0"/>
              <a:cs typeface="Calibri"/>
            </a:endParaRPr>
          </a:p>
        </p:txBody>
      </p:sp>
      <p:sp>
        <p:nvSpPr>
          <p:cNvPr id="3" name="CuadroTexto 2">
            <a:extLst>
              <a:ext uri="{FF2B5EF4-FFF2-40B4-BE49-F238E27FC236}">
                <a16:creationId xmlns:a16="http://schemas.microsoft.com/office/drawing/2014/main" id="{C443B239-CF31-7E88-1206-8F835BAC491D}"/>
              </a:ext>
            </a:extLst>
          </p:cNvPr>
          <p:cNvSpPr txBox="1"/>
          <p:nvPr/>
        </p:nvSpPr>
        <p:spPr>
          <a:xfrm>
            <a:off x="1509692" y="200302"/>
            <a:ext cx="5805507"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b="1" kern="1200" dirty="0">
                <a:solidFill>
                  <a:srgbClr val="013F99"/>
                </a:solidFill>
                <a:latin typeface="Century Gothic" panose="020B0502020202020204" pitchFamily="34" charset="0"/>
                <a:ea typeface="+mj-ea"/>
                <a:cs typeface="Arial" panose="020B0604020202020204" pitchFamily="34" charset="0"/>
              </a:rPr>
              <a:t>Gestion de TI- </a:t>
            </a:r>
            <a:r>
              <a:rPr lang="en-US" sz="2000" b="1" kern="1200" dirty="0" err="1">
                <a:solidFill>
                  <a:srgbClr val="013F99"/>
                </a:solidFill>
                <a:latin typeface="Century Gothic" panose="020B0502020202020204" pitchFamily="34" charset="0"/>
                <a:ea typeface="+mj-ea"/>
                <a:cs typeface="Arial" panose="020B0604020202020204" pitchFamily="34" charset="0"/>
              </a:rPr>
              <a:t>Entrenamiento</a:t>
            </a:r>
            <a:endParaRPr lang="en-US" sz="2000" b="1" kern="1200" dirty="0">
              <a:solidFill>
                <a:srgbClr val="013F99"/>
              </a:solidFill>
              <a:latin typeface="Century Gothic" panose="020B0502020202020204" pitchFamily="34" charset="0"/>
              <a:ea typeface="+mj-ea"/>
              <a:cs typeface="Arial" panose="020B0604020202020204" pitchFamily="34" charset="0"/>
            </a:endParaRPr>
          </a:p>
        </p:txBody>
      </p:sp>
      <p:sp>
        <p:nvSpPr>
          <p:cNvPr id="4" name="CuadroTexto 3">
            <a:extLst>
              <a:ext uri="{FF2B5EF4-FFF2-40B4-BE49-F238E27FC236}">
                <a16:creationId xmlns:a16="http://schemas.microsoft.com/office/drawing/2014/main" id="{53117E09-6008-0E42-354E-31E12FC9DD10}"/>
              </a:ext>
            </a:extLst>
          </p:cNvPr>
          <p:cNvSpPr txBox="1"/>
          <p:nvPr/>
        </p:nvSpPr>
        <p:spPr>
          <a:xfrm>
            <a:off x="873638" y="1449970"/>
            <a:ext cx="7460737" cy="307777"/>
          </a:xfrm>
          <a:prstGeom prst="rect">
            <a:avLst/>
          </a:prstGeom>
          <a:noFill/>
        </p:spPr>
        <p:txBody>
          <a:bodyPr wrap="square">
            <a:spAutoFit/>
          </a:bodyPr>
          <a:lstStyle/>
          <a:p>
            <a:pPr algn="l"/>
            <a:endParaRPr lang="es-MX" sz="1400" b="0" i="0" dirty="0">
              <a:solidFill>
                <a:srgbClr val="013F99"/>
              </a:solidFill>
              <a:effectLst/>
              <a:latin typeface="Century Gothic" panose="020B0502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614A774D-8864-3CC0-3DBD-30E70CA0E7A2}"/>
              </a:ext>
            </a:extLst>
          </p:cNvPr>
          <p:cNvSpPr txBox="1"/>
          <p:nvPr/>
        </p:nvSpPr>
        <p:spPr>
          <a:xfrm>
            <a:off x="263762" y="1714744"/>
            <a:ext cx="7892591" cy="2677656"/>
          </a:xfrm>
          <a:prstGeom prst="rect">
            <a:avLst/>
          </a:prstGeom>
          <a:noFill/>
        </p:spPr>
        <p:txBody>
          <a:bodyPr wrap="square">
            <a:spAutoFit/>
          </a:bodyPr>
          <a:lstStyle/>
          <a:p>
            <a:pPr algn="l">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Dar apoyo y satisfacer las necesidades de los </a:t>
            </a:r>
            <a:r>
              <a:rPr lang="es-MX" sz="1400" b="0" i="0" dirty="0" err="1">
                <a:solidFill>
                  <a:srgbClr val="013F99"/>
                </a:solidFill>
                <a:effectLst/>
                <a:latin typeface="Century Gothic" panose="020B0502020202020204" pitchFamily="34" charset="0"/>
                <a:cs typeface="Arial" panose="020B0604020202020204" pitchFamily="34" charset="0"/>
              </a:rPr>
              <a:t>stakeholders</a:t>
            </a:r>
            <a:r>
              <a:rPr lang="es-MX" sz="1400" b="0" i="0" dirty="0">
                <a:solidFill>
                  <a:srgbClr val="013F99"/>
                </a:solidFill>
                <a:effectLst/>
                <a:latin typeface="Century Gothic" panose="020B0502020202020204" pitchFamily="34" charset="0"/>
                <a:cs typeface="Arial" panose="020B0604020202020204" pitchFamily="34" charset="0"/>
              </a:rPr>
              <a:t> y gestores;</a:t>
            </a:r>
          </a:p>
          <a:p>
            <a:pPr algn="l">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Potencializar sus conocimientos sobre el negocio y la empresa;</a:t>
            </a:r>
          </a:p>
          <a:p>
            <a:pPr algn="l">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Implementar un </a:t>
            </a:r>
            <a:r>
              <a:rPr lang="es-MX" sz="1400" b="0" i="0" dirty="0" err="1">
                <a:solidFill>
                  <a:srgbClr val="013F99"/>
                </a:solidFill>
                <a:effectLst/>
                <a:latin typeface="Century Gothic" panose="020B0502020202020204" pitchFamily="34" charset="0"/>
                <a:cs typeface="Arial" panose="020B0604020202020204" pitchFamily="34" charset="0"/>
              </a:rPr>
              <a:t>framework</a:t>
            </a:r>
            <a:r>
              <a:rPr lang="es-MX" sz="1400" b="0" i="0" dirty="0">
                <a:solidFill>
                  <a:srgbClr val="013F99"/>
                </a:solidFill>
                <a:effectLst/>
                <a:latin typeface="Century Gothic" panose="020B0502020202020204" pitchFamily="34" charset="0"/>
                <a:cs typeface="Arial" panose="020B0604020202020204" pitchFamily="34" charset="0"/>
              </a:rPr>
              <a:t> único, integrado y funcional;</a:t>
            </a:r>
          </a:p>
          <a:p>
            <a:pPr algn="l">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Promover una visión holística y estratégica sobre el negocio; y</a:t>
            </a:r>
          </a:p>
          <a:p>
            <a:pPr algn="l">
              <a:buFont typeface="Arial" panose="020B0604020202020204" pitchFamily="34" charset="0"/>
              <a:buChar char="•"/>
            </a:pPr>
            <a:r>
              <a:rPr lang="es-MX" sz="1400" b="0" i="0" dirty="0">
                <a:solidFill>
                  <a:srgbClr val="013F99"/>
                </a:solidFill>
                <a:effectLst/>
                <a:latin typeface="Century Gothic" panose="020B0502020202020204" pitchFamily="34" charset="0"/>
                <a:cs typeface="Arial" panose="020B0604020202020204" pitchFamily="34" charset="0"/>
              </a:rPr>
              <a:t>Permitir que la gobernanza y gestión de TI sean tratadas individualmente.</a:t>
            </a:r>
          </a:p>
          <a:p>
            <a:pPr algn="l"/>
            <a:endParaRPr lang="es-MX" sz="1400" b="0" i="0" dirty="0">
              <a:solidFill>
                <a:srgbClr val="013F99"/>
              </a:solidFill>
              <a:effectLst/>
              <a:latin typeface="Century Gothic" panose="020B0502020202020204" pitchFamily="34" charset="0"/>
              <a:cs typeface="Arial" panose="020B0604020202020204" pitchFamily="34" charset="0"/>
            </a:endParaRPr>
          </a:p>
          <a:p>
            <a:pPr algn="l">
              <a:buFont typeface="+mj-lt"/>
              <a:buAutoNum type="arabicPeriod" startAt="4"/>
            </a:pPr>
            <a:r>
              <a:rPr lang="es-MX" sz="1400" b="0" i="0" dirty="0">
                <a:solidFill>
                  <a:srgbClr val="013F99"/>
                </a:solidFill>
                <a:effectLst/>
                <a:latin typeface="Century Gothic" panose="020B0502020202020204" pitchFamily="34" charset="0"/>
                <a:cs typeface="Arial" panose="020B0604020202020204" pitchFamily="34" charset="0"/>
              </a:rPr>
              <a:t>Project </a:t>
            </a:r>
            <a:r>
              <a:rPr lang="es-MX" sz="1400" b="0" i="0" dirty="0" err="1">
                <a:solidFill>
                  <a:srgbClr val="013F99"/>
                </a:solidFill>
                <a:effectLst/>
                <a:latin typeface="Century Gothic" panose="020B0502020202020204" pitchFamily="34" charset="0"/>
                <a:cs typeface="Arial" panose="020B0604020202020204" pitchFamily="34" charset="0"/>
              </a:rPr>
              <a:t>Manegement</a:t>
            </a:r>
            <a:r>
              <a:rPr lang="es-MX" sz="1400" b="0" i="0" dirty="0">
                <a:solidFill>
                  <a:srgbClr val="013F99"/>
                </a:solidFill>
                <a:effectLst/>
                <a:latin typeface="Century Gothic" panose="020B0502020202020204" pitchFamily="34" charset="0"/>
                <a:cs typeface="Arial" panose="020B0604020202020204" pitchFamily="34" charset="0"/>
              </a:rPr>
              <a:t> Profesional</a:t>
            </a:r>
          </a:p>
          <a:p>
            <a:pPr algn="l"/>
            <a:r>
              <a:rPr lang="es-MX" sz="1400" b="0" i="0" dirty="0">
                <a:solidFill>
                  <a:srgbClr val="013F99"/>
                </a:solidFill>
                <a:effectLst/>
                <a:latin typeface="Century Gothic" panose="020B0502020202020204" pitchFamily="34" charset="0"/>
                <a:cs typeface="Arial" panose="020B0604020202020204" pitchFamily="34" charset="0"/>
              </a:rPr>
              <a:t>Con el foco en el gerenciamiento de proyectos, ese entrenamiento y certificación es muy exigente para aprobación de sus participantes. Es necesario ser graduado, tener 3 años de experiencia en gestión de proyectos confirmada, y todavía 4500 horas en liderazgo y 35 horas de entrenamientos similares dependiendo de cuál titulación es anhelada.</a:t>
            </a:r>
          </a:p>
        </p:txBody>
      </p:sp>
    </p:spTree>
    <p:extLst>
      <p:ext uri="{BB962C8B-B14F-4D97-AF65-F5344CB8AC3E}">
        <p14:creationId xmlns:p14="http://schemas.microsoft.com/office/powerpoint/2010/main" val="8313572"/>
      </p:ext>
    </p:extLst>
  </p:cSld>
  <p:clrMapOvr>
    <a:masterClrMapping/>
  </p:clrMapOvr>
  <p:transition spd="slow">
    <p:wipe/>
  </p:transition>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TotalTime>
  <Words>3802</Words>
  <Application>Microsoft Office PowerPoint</Application>
  <PresentationFormat>Presentación en pantalla (4:3)</PresentationFormat>
  <Paragraphs>341</Paragraphs>
  <Slides>50</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50</vt:i4>
      </vt:variant>
    </vt:vector>
  </HeadingPairs>
  <TitlesOfParts>
    <vt:vector size="61" baseType="lpstr">
      <vt:lpstr>Arial</vt:lpstr>
      <vt:lpstr>Arial MT</vt:lpstr>
      <vt:lpstr>Calibri</vt:lpstr>
      <vt:lpstr>Calibri Light</vt:lpstr>
      <vt:lpstr>Century Gothic</vt:lpstr>
      <vt:lpstr>Contradiction</vt:lpstr>
      <vt:lpstr>Morn Thin</vt:lpstr>
      <vt:lpstr>Times New Roman</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Fases y Procesos - 1</vt:lpstr>
      <vt:lpstr>Fases y Procesos - 2</vt:lpstr>
      <vt:lpstr>Fases y Procesos - 3</vt:lpstr>
      <vt:lpstr>Fases y Procesos - 4</vt:lpstr>
      <vt:lpstr>Fases y Procesos - 5</vt:lpstr>
      <vt:lpstr>Ciclo de Vida de los Servicios</vt:lpstr>
      <vt:lpstr>Ciclo de Vida de los Servicios</vt:lpstr>
      <vt:lpstr>Ciclo de Vida de los Servicios</vt:lpstr>
      <vt:lpstr>Presentación de PowerPoint</vt:lpstr>
      <vt:lpstr>Presentación de PowerPoint</vt:lpstr>
      <vt:lpstr>Comparación Modelos</vt:lpstr>
      <vt:lpstr>Una Industria de Apoyo</vt:lpstr>
      <vt:lpstr>Presentación de PowerPoint</vt:lpstr>
      <vt:lpstr>Gestión de Proyectos</vt:lpstr>
      <vt:lpstr>Presentación de PowerPoint</vt:lpstr>
      <vt:lpstr>Presentación de PowerPoint</vt:lpstr>
      <vt:lpstr>Presentación de PowerPoint</vt:lpstr>
      <vt:lpstr>Creación de Valor</vt:lpstr>
      <vt:lpstr>Presentación de PowerPoint</vt:lpstr>
      <vt:lpstr>Función vs. Proceso</vt:lpstr>
      <vt:lpstr>Proceso</vt:lpstr>
      <vt:lpstr>Presentación de PowerPoint</vt:lpstr>
      <vt:lpstr>Modelos y métricas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Mauricio Reyes</cp:lastModifiedBy>
  <cp:revision>43</cp:revision>
  <dcterms:modified xsi:type="dcterms:W3CDTF">2023-03-20T00:22:42Z</dcterms:modified>
</cp:coreProperties>
</file>